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F0C13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8046720" y="0"/>
            <a:ext cx="1097280" cy="5143500"/>
          </a:xfrm>
          <a:prstGeom prst="rect">
            <a:avLst/>
          </a:prstGeom>
          <a:solidFill>
            <a:srgbClr val="F0C13E">
              <a:alpha val="22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384048"/>
            <a:ext cx="5852160" cy="457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548640"/>
            <a:ext cx="2011680" cy="347472"/>
          </a:xfrm>
          <a:prstGeom prst="rect">
            <a:avLst/>
          </a:prstGeom>
          <a:solidFill>
            <a:srgbClr val="F0C13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54864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MERCIGLOBAL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5156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ERP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457200" y="1965960"/>
            <a:ext cx="5943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Business Operations</a:t>
            </a:r>
            <a:endParaRPr lang="en-US" sz="1900" dirty="0"/>
          </a:p>
          <a:p>
            <a:pPr indent="0" marL="0">
              <a:buNone/>
            </a:pPr>
            <a:r>
              <a:rPr lang="en-US" sz="1900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Modern Enterprise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2834640"/>
            <a:ext cx="5943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Smarter Dashboards  ·  Operational Insights  ·  Real-Time Pendency Alerts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4645152"/>
            <a:ext cx="5852160" cy="457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4736592"/>
            <a:ext cx="5852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Transforming Industries  ·  Empowering Decisions</a:t>
            </a:r>
            <a:endParaRPr lang="en-US" sz="9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>
            <a:alphaModFix amt="92000"/>
          </a:blip>
          <a:stretch>
            <a:fillRect/>
          </a:stretch>
        </p:blipFill>
        <p:spPr>
          <a:xfrm>
            <a:off x="6583680" y="777240"/>
            <a:ext cx="2194560" cy="21945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86968"/>
            <a:ext cx="9144000" cy="457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4" name="Shape 2"/>
          <p:cNvSpPr/>
          <p:nvPr/>
        </p:nvSpPr>
        <p:spPr>
          <a:xfrm>
            <a:off x="365760" y="155448"/>
            <a:ext cx="1463040" cy="29260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155448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spc="200" kern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ADVANTAGE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965960" y="155448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Merciglobal Cloud ERP leverages Artificial Intelligence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1965960" y="502920"/>
            <a:ext cx="6766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core pillars that make your operations smarter every day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56032" y="1078992"/>
            <a:ext cx="2788920" cy="37947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6032" y="1078992"/>
            <a:ext cx="2788920" cy="64008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0160" y="1261872"/>
            <a:ext cx="749808" cy="749808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384048" y="2121408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AI-Assisted Dashboard Generation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384048" y="2743200"/>
            <a:ext cx="2514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dashboards built dynamically with AI-recommended layouts — critical KPIs surfaced automatically, not buried in spreadsheets. Role-aware views for directors, managers and operators.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200400" y="1078992"/>
            <a:ext cx="2788920" cy="37947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200400" y="1078992"/>
            <a:ext cx="2788920" cy="64008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528" y="1261872"/>
            <a:ext cx="749808" cy="74980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328416" y="2121408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Pendency Alerts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3328416" y="2743200"/>
            <a:ext cx="2514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continuously monitors every operator's task queue and flags pending work in real time — automatically escalating overdue tasks to management before they become disruptions.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6144768" y="1078992"/>
            <a:ext cx="2788920" cy="37947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6144768" y="1078992"/>
            <a:ext cx="2788920" cy="64008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896" y="1261872"/>
            <a:ext cx="749808" cy="749808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272784" y="2121408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Intelligence Widgets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6272784" y="2743200"/>
            <a:ext cx="2514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AI-generated insight widgets expose revenue trends in ₹ Cr, inventory risks, GST compliance status, and process bottlenecks as actionable visual blocks on your dashboard.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365760" y="4919472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MERCIGLOBAL CLOUD ERP  ·  AI-Powered Business Operations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4" name="Shape 2"/>
          <p:cNvSpPr/>
          <p:nvPr/>
        </p:nvSpPr>
        <p:spPr>
          <a:xfrm>
            <a:off x="320040" y="118872"/>
            <a:ext cx="1371600" cy="2743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11887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SCREEN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828800" y="91440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 Dashboard — Sales Intelligence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828800" y="420624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ECharts · drawColChart / drawBarChart · ₹ Cr format · FY 2025–26 (Apr → Mar)  ·  pj_eagle_trn_sbill  ·  CompID 19</a:t>
            </a:r>
            <a:endParaRPr lang="en-US" sz="900" dirty="0"/>
          </a:p>
        </p:txBody>
      </p:sp>
      <p:pic>
        <p:nvPicPr>
          <p:cNvPr id="8" name="Image 0" descr="/home/claude/screen_analytic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" y="749808"/>
            <a:ext cx="8869680" cy="4279392"/>
          </a:xfrm>
          <a:prstGeom prst="rect">
            <a:avLst/>
          </a:prstGeom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40080"/>
            <a:ext cx="9144000" cy="36576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4" name="Shape 2"/>
          <p:cNvSpPr/>
          <p:nvPr/>
        </p:nvSpPr>
        <p:spPr>
          <a:xfrm>
            <a:off x="320040" y="118872"/>
            <a:ext cx="1371600" cy="2743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11887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SCREEN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828800" y="91440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Insights — Pendency &amp; Operator Management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828800" y="420624"/>
            <a:ext cx="6949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AI Monitoring  ·  Operator-Wise Pendency Tracker  ·  Auto-Escalation Alerts  ·  Module Workload Analysis</a:t>
            </a:r>
            <a:endParaRPr lang="en-US" sz="900" dirty="0"/>
          </a:p>
        </p:txBody>
      </p:sp>
      <p:pic>
        <p:nvPicPr>
          <p:cNvPr id="8" name="Image 0" descr="/home/claude/screen_operation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" y="749808"/>
            <a:ext cx="8869680" cy="4279392"/>
          </a:xfrm>
          <a:prstGeom prst="rect">
            <a:avLst/>
          </a:prstGeom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86968"/>
            <a:ext cx="9144000" cy="45720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608" y="137160"/>
            <a:ext cx="566928" cy="56692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05840" y="109728"/>
            <a:ext cx="7772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Capabilities Deep Dive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1005840" y="54864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intelligent engine powering every module of Merciglobal Cloud ERP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256032" y="1024128"/>
            <a:ext cx="2743200" cy="157276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256032" y="1024128"/>
            <a:ext cx="2743200" cy="54864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92" y="1161288"/>
            <a:ext cx="347472" cy="34747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22960" y="1115568"/>
            <a:ext cx="20848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Layout Engine</a:t>
            </a:r>
            <a:endParaRPr lang="en-US" sz="1100" dirty="0"/>
          </a:p>
        </p:txBody>
      </p:sp>
      <p:sp>
        <p:nvSpPr>
          <p:cNvPr id="11" name="Text 7"/>
          <p:cNvSpPr/>
          <p:nvPr/>
        </p:nvSpPr>
        <p:spPr>
          <a:xfrm>
            <a:off x="822960" y="1426464"/>
            <a:ext cx="208483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Analyses management role and live data patterns to recommend the optimal dashboard layout — zero manual configuration required.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3182112" y="1024128"/>
            <a:ext cx="2743200" cy="157276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3182112" y="1024128"/>
            <a:ext cx="2743200" cy="54864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9272" y="1161288"/>
            <a:ext cx="347472" cy="34747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749040" y="1115568"/>
            <a:ext cx="20848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Analytics</a:t>
            </a:r>
            <a:endParaRPr lang="en-US" sz="1100" dirty="0"/>
          </a:p>
        </p:txBody>
      </p:sp>
      <p:sp>
        <p:nvSpPr>
          <p:cNvPr id="16" name="Text 11"/>
          <p:cNvSpPr/>
          <p:nvPr/>
        </p:nvSpPr>
        <p:spPr>
          <a:xfrm>
            <a:off x="3749040" y="1426464"/>
            <a:ext cx="208483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Identifies trends in sales (₹ Cr), production, and logistics to give forward-looking business intelligence every morning.</a:t>
            </a:r>
            <a:endParaRPr lang="en-US" sz="950" dirty="0"/>
          </a:p>
        </p:txBody>
      </p:sp>
      <p:sp>
        <p:nvSpPr>
          <p:cNvPr id="17" name="Shape 12"/>
          <p:cNvSpPr/>
          <p:nvPr/>
        </p:nvSpPr>
        <p:spPr>
          <a:xfrm>
            <a:off x="6108192" y="1024128"/>
            <a:ext cx="2743200" cy="157276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6108192" y="1024128"/>
            <a:ext cx="2743200" cy="54864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5352" y="1161288"/>
            <a:ext cx="347472" cy="347472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675120" y="1115568"/>
            <a:ext cx="20848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Anomaly Detection</a:t>
            </a:r>
            <a:endParaRPr lang="en-US" sz="1100" dirty="0"/>
          </a:p>
        </p:txBody>
      </p:sp>
      <p:sp>
        <p:nvSpPr>
          <p:cNvPr id="21" name="Text 15"/>
          <p:cNvSpPr/>
          <p:nvPr/>
        </p:nvSpPr>
        <p:spPr>
          <a:xfrm>
            <a:off x="6675120" y="1426464"/>
            <a:ext cx="208483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Flags unusual patterns in financial transactions, inventory movements, and operator behaviour before they escalate.</a:t>
            </a:r>
            <a:endParaRPr lang="en-US" sz="950" dirty="0"/>
          </a:p>
        </p:txBody>
      </p:sp>
      <p:sp>
        <p:nvSpPr>
          <p:cNvPr id="22" name="Shape 16"/>
          <p:cNvSpPr/>
          <p:nvPr/>
        </p:nvSpPr>
        <p:spPr>
          <a:xfrm>
            <a:off x="256032" y="2761488"/>
            <a:ext cx="2743200" cy="157276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3" name="Shape 17"/>
          <p:cNvSpPr/>
          <p:nvPr/>
        </p:nvSpPr>
        <p:spPr>
          <a:xfrm>
            <a:off x="256032" y="2761488"/>
            <a:ext cx="2743200" cy="54864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2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192" y="2898648"/>
            <a:ext cx="347472" cy="347472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822960" y="2852928"/>
            <a:ext cx="20848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Automation</a:t>
            </a:r>
            <a:endParaRPr lang="en-US" sz="1100" dirty="0"/>
          </a:p>
        </p:txBody>
      </p:sp>
      <p:sp>
        <p:nvSpPr>
          <p:cNvPr id="26" name="Text 19"/>
          <p:cNvSpPr/>
          <p:nvPr/>
        </p:nvSpPr>
        <p:spPr>
          <a:xfrm>
            <a:off x="822960" y="3163824"/>
            <a:ext cx="208483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Automates approvals, notifications, and escalations based on business rules and AI-detected conditions.</a:t>
            </a:r>
            <a:endParaRPr lang="en-US" sz="950" dirty="0"/>
          </a:p>
        </p:txBody>
      </p:sp>
      <p:sp>
        <p:nvSpPr>
          <p:cNvPr id="27" name="Shape 20"/>
          <p:cNvSpPr/>
          <p:nvPr/>
        </p:nvSpPr>
        <p:spPr>
          <a:xfrm>
            <a:off x="3182112" y="2761488"/>
            <a:ext cx="2743200" cy="157276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8" name="Shape 21"/>
          <p:cNvSpPr/>
          <p:nvPr/>
        </p:nvSpPr>
        <p:spPr>
          <a:xfrm>
            <a:off x="3182112" y="2761488"/>
            <a:ext cx="2743200" cy="54864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2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9272" y="2898648"/>
            <a:ext cx="347472" cy="347472"/>
          </a:xfrm>
          <a:prstGeom prst="rect">
            <a:avLst/>
          </a:prstGeom>
        </p:spPr>
      </p:pic>
      <p:sp>
        <p:nvSpPr>
          <p:cNvPr id="30" name="Text 22"/>
          <p:cNvSpPr/>
          <p:nvPr/>
        </p:nvSpPr>
        <p:spPr>
          <a:xfrm>
            <a:off x="3749040" y="2852928"/>
            <a:ext cx="20848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Data Fusion</a:t>
            </a:r>
            <a:endParaRPr lang="en-US" sz="1100" dirty="0"/>
          </a:p>
        </p:txBody>
      </p:sp>
      <p:sp>
        <p:nvSpPr>
          <p:cNvPr id="31" name="Text 23"/>
          <p:cNvSpPr/>
          <p:nvPr/>
        </p:nvSpPr>
        <p:spPr>
          <a:xfrm>
            <a:off x="3749040" y="3163824"/>
            <a:ext cx="208483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Merges live data from all ERP modules (Textile, Port, Gold, Paper) into unified insight widgets updated continuously.</a:t>
            </a:r>
            <a:endParaRPr lang="en-US" sz="950" dirty="0"/>
          </a:p>
        </p:txBody>
      </p:sp>
      <p:sp>
        <p:nvSpPr>
          <p:cNvPr id="32" name="Shape 24"/>
          <p:cNvSpPr/>
          <p:nvPr/>
        </p:nvSpPr>
        <p:spPr>
          <a:xfrm>
            <a:off x="6108192" y="2761488"/>
            <a:ext cx="2743200" cy="157276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3" name="Shape 25"/>
          <p:cNvSpPr/>
          <p:nvPr/>
        </p:nvSpPr>
        <p:spPr>
          <a:xfrm>
            <a:off x="6108192" y="2761488"/>
            <a:ext cx="2743200" cy="54864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3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5352" y="2898648"/>
            <a:ext cx="347472" cy="347472"/>
          </a:xfrm>
          <a:prstGeom prst="rect">
            <a:avLst/>
          </a:prstGeom>
        </p:spPr>
      </p:pic>
      <p:sp>
        <p:nvSpPr>
          <p:cNvPr id="35" name="Text 26"/>
          <p:cNvSpPr/>
          <p:nvPr/>
        </p:nvSpPr>
        <p:spPr>
          <a:xfrm>
            <a:off x="6675120" y="2852928"/>
            <a:ext cx="20848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Mobile-Ready Insights</a:t>
            </a:r>
            <a:endParaRPr lang="en-US" sz="1100" dirty="0"/>
          </a:p>
        </p:txBody>
      </p:sp>
      <p:sp>
        <p:nvSpPr>
          <p:cNvPr id="36" name="Text 27"/>
          <p:cNvSpPr/>
          <p:nvPr/>
        </p:nvSpPr>
        <p:spPr>
          <a:xfrm>
            <a:off x="6675120" y="3163824"/>
            <a:ext cx="208483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gets AI insights on any device — dashboards and pendency alerts work seamlessly on mobile, tablet, and desktop.</a:t>
            </a:r>
            <a:endParaRPr lang="en-US" sz="950" dirty="0"/>
          </a:p>
        </p:txBody>
      </p:sp>
      <p:sp>
        <p:nvSpPr>
          <p:cNvPr id="37" name="Text 28"/>
          <p:cNvSpPr/>
          <p:nvPr/>
        </p:nvSpPr>
        <p:spPr>
          <a:xfrm>
            <a:off x="365760" y="4919472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MERCIGLOBAL CLOUD ERP  ·  AI-Powered Business Operations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92240" y="0"/>
            <a:ext cx="2651760" cy="514350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6446520" y="0"/>
            <a:ext cx="64008" cy="5143500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6032" y="164592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51560" y="201168"/>
            <a:ext cx="5212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Industries We Transform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256032" y="987552"/>
            <a:ext cx="5989320" cy="457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7" name="Shape 4"/>
          <p:cNvSpPr/>
          <p:nvPr/>
        </p:nvSpPr>
        <p:spPr>
          <a:xfrm>
            <a:off x="256032" y="1115568"/>
            <a:ext cx="5989320" cy="621792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256032" y="1115568"/>
            <a:ext cx="64008" cy="621792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9" name="Text 6"/>
          <p:cNvSpPr/>
          <p:nvPr/>
        </p:nvSpPr>
        <p:spPr>
          <a:xfrm>
            <a:off x="420624" y="1179576"/>
            <a:ext cx="1737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Textile &amp; Loom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20624" y="1444752"/>
            <a:ext cx="5577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tracking, yarn stock, GST compliance &amp; loom efficiency dashboards (pj_silkpolyfab_)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56032" y="1837944"/>
            <a:ext cx="5989320" cy="621792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256032" y="1837944"/>
            <a:ext cx="64008" cy="621792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3" name="Text 10"/>
          <p:cNvSpPr/>
          <p:nvPr/>
        </p:nvSpPr>
        <p:spPr>
          <a:xfrm>
            <a:off x="420624" y="1901952"/>
            <a:ext cx="1737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Industry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420624" y="2167128"/>
            <a:ext cx="5577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Batch management, raw material consumption, quality control &amp; production insights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256032" y="2560320"/>
            <a:ext cx="5989320" cy="621792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256032" y="2560320"/>
            <a:ext cx="64008" cy="621792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7" name="Text 14"/>
          <p:cNvSpPr/>
          <p:nvPr/>
        </p:nvSpPr>
        <p:spPr>
          <a:xfrm>
            <a:off x="420624" y="2624328"/>
            <a:ext cx="1737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&amp; Logistics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420624" y="2889504"/>
            <a:ext cx="5577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 gate movement, berth allocation, inward/outward tracking &amp; operator task management (pj_icd_)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256032" y="3282696"/>
            <a:ext cx="5989320" cy="621792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256032" y="3282696"/>
            <a:ext cx="64008" cy="621792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1" name="Text 18"/>
          <p:cNvSpPr/>
          <p:nvPr/>
        </p:nvSpPr>
        <p:spPr>
          <a:xfrm>
            <a:off x="420624" y="3346704"/>
            <a:ext cx="1737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 &amp; Jewellery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20624" y="3611880"/>
            <a:ext cx="5577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Dubai gold-sector ERP: karigar tracking, inventory purity, custom reporting &amp; IGST compliance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256032" y="4005072"/>
            <a:ext cx="5989320" cy="621792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256032" y="4005072"/>
            <a:ext cx="64008" cy="621792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5" name="Text 22"/>
          <p:cNvSpPr/>
          <p:nvPr/>
        </p:nvSpPr>
        <p:spPr>
          <a:xfrm>
            <a:off x="420624" y="4069080"/>
            <a:ext cx="1737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420624" y="4334256"/>
            <a:ext cx="5577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planning, shop floor control, purchase orders &amp; delivery tracking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6537960" y="256032"/>
            <a:ext cx="24871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Reach</a:t>
            </a:r>
            <a:endParaRPr lang="en-US" sz="1500" dirty="0"/>
          </a:p>
        </p:txBody>
      </p:sp>
      <p:sp>
        <p:nvSpPr>
          <p:cNvPr id="28" name="Shape 25"/>
          <p:cNvSpPr/>
          <p:nvPr/>
        </p:nvSpPr>
        <p:spPr>
          <a:xfrm>
            <a:off x="6583680" y="777240"/>
            <a:ext cx="2377440" cy="86868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6583680" y="777240"/>
            <a:ext cx="2377440" cy="54864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0" name="Text 27"/>
          <p:cNvSpPr/>
          <p:nvPr/>
        </p:nvSpPr>
        <p:spPr>
          <a:xfrm>
            <a:off x="6583680" y="85039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5+</a:t>
            </a:r>
            <a:endParaRPr lang="en-US" sz="2800" dirty="0"/>
          </a:p>
        </p:txBody>
      </p:sp>
      <p:sp>
        <p:nvSpPr>
          <p:cNvPr id="31" name="Text 28"/>
          <p:cNvSpPr/>
          <p:nvPr/>
        </p:nvSpPr>
        <p:spPr>
          <a:xfrm>
            <a:off x="6583680" y="132588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Industries Served</a:t>
            </a:r>
            <a:endParaRPr lang="en-US" sz="900" dirty="0"/>
          </a:p>
        </p:txBody>
      </p:sp>
      <p:sp>
        <p:nvSpPr>
          <p:cNvPr id="32" name="Shape 29"/>
          <p:cNvSpPr/>
          <p:nvPr/>
        </p:nvSpPr>
        <p:spPr>
          <a:xfrm>
            <a:off x="6583680" y="1783080"/>
            <a:ext cx="2377440" cy="86868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3" name="Shape 30"/>
          <p:cNvSpPr/>
          <p:nvPr/>
        </p:nvSpPr>
        <p:spPr>
          <a:xfrm>
            <a:off x="6583680" y="1783080"/>
            <a:ext cx="2377440" cy="54864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4" name="Text 31"/>
          <p:cNvSpPr/>
          <p:nvPr/>
        </p:nvSpPr>
        <p:spPr>
          <a:xfrm>
            <a:off x="6583680" y="185623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</a:t>
            </a:r>
            <a:endParaRPr lang="en-US" sz="2800" dirty="0"/>
          </a:p>
        </p:txBody>
      </p:sp>
      <p:sp>
        <p:nvSpPr>
          <p:cNvPr id="35" name="Text 32"/>
          <p:cNvSpPr/>
          <p:nvPr/>
        </p:nvSpPr>
        <p:spPr>
          <a:xfrm>
            <a:off x="6583680" y="233172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Country Deployments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6583680" y="2788920"/>
            <a:ext cx="2377440" cy="86868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7" name="Shape 34"/>
          <p:cNvSpPr/>
          <p:nvPr/>
        </p:nvSpPr>
        <p:spPr>
          <a:xfrm>
            <a:off x="6583680" y="2788920"/>
            <a:ext cx="2377440" cy="54864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8" name="Text 35"/>
          <p:cNvSpPr/>
          <p:nvPr/>
        </p:nvSpPr>
        <p:spPr>
          <a:xfrm>
            <a:off x="6583680" y="286207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endParaRPr lang="en-US" sz="2800" dirty="0"/>
          </a:p>
        </p:txBody>
      </p:sp>
      <p:sp>
        <p:nvSpPr>
          <p:cNvPr id="39" name="Text 36"/>
          <p:cNvSpPr/>
          <p:nvPr/>
        </p:nvSpPr>
        <p:spPr>
          <a:xfrm>
            <a:off x="6583680" y="333756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Architecture</a:t>
            </a:r>
            <a:endParaRPr lang="en-US" sz="900" dirty="0"/>
          </a:p>
        </p:txBody>
      </p:sp>
      <p:sp>
        <p:nvSpPr>
          <p:cNvPr id="40" name="Shape 37"/>
          <p:cNvSpPr/>
          <p:nvPr/>
        </p:nvSpPr>
        <p:spPr>
          <a:xfrm>
            <a:off x="6583680" y="3794760"/>
            <a:ext cx="2377440" cy="86868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41" name="Shape 38"/>
          <p:cNvSpPr/>
          <p:nvPr/>
        </p:nvSpPr>
        <p:spPr>
          <a:xfrm>
            <a:off x="6583680" y="3794760"/>
            <a:ext cx="2377440" cy="54864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42" name="Text 39"/>
          <p:cNvSpPr/>
          <p:nvPr/>
        </p:nvSpPr>
        <p:spPr>
          <a:xfrm>
            <a:off x="6583680" y="386791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2800" dirty="0"/>
          </a:p>
        </p:txBody>
      </p:sp>
      <p:sp>
        <p:nvSpPr>
          <p:cNvPr id="43" name="Text 40"/>
          <p:cNvSpPr/>
          <p:nvPr/>
        </p:nvSpPr>
        <p:spPr>
          <a:xfrm>
            <a:off x="6583680" y="434340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Core</a:t>
            </a:r>
            <a:endParaRPr lang="en-US" sz="900" dirty="0"/>
          </a:p>
        </p:txBody>
      </p:sp>
      <p:sp>
        <p:nvSpPr>
          <p:cNvPr id="44" name="Text 41"/>
          <p:cNvSpPr/>
          <p:nvPr/>
        </p:nvSpPr>
        <p:spPr>
          <a:xfrm>
            <a:off x="365760" y="4919472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MERCIGLOBAL CLOUD ERP  ·  AI-Powered Business Operations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86968"/>
            <a:ext cx="9144000" cy="45720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608" y="137160"/>
            <a:ext cx="566928" cy="56692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05840" y="91440"/>
            <a:ext cx="7772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Insights &amp; Pendency Management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1005840" y="54864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monitors every operator's workload — identifying delays before they become disruptions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320040" y="1005840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AI-Driven Pendency Management Works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389888"/>
            <a:ext cx="2029968" cy="230428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905256" y="1508760"/>
            <a:ext cx="713232" cy="713232"/>
          </a:xfrm>
          <a:prstGeom prst="ellipse">
            <a:avLst/>
          </a:prstGeom>
          <a:solidFill>
            <a:srgbClr val="F0C13E"/>
          </a:solidFill>
          <a:ln/>
        </p:spPr>
      </p:sp>
      <p:sp>
        <p:nvSpPr>
          <p:cNvPr id="10" name="Text 7"/>
          <p:cNvSpPr/>
          <p:nvPr/>
        </p:nvSpPr>
        <p:spPr>
          <a:xfrm>
            <a:off x="905256" y="1508760"/>
            <a:ext cx="71323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329184" y="2331720"/>
            <a:ext cx="1874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Assignment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329184" y="2697480"/>
            <a:ext cx="1874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work item assigned to an operator with expected timelines tracked in the ERP system.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2304288" y="1755648"/>
            <a:ext cx="109728" cy="54864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4" name="Shape 11"/>
          <p:cNvSpPr/>
          <p:nvPr/>
        </p:nvSpPr>
        <p:spPr>
          <a:xfrm>
            <a:off x="2432304" y="1389888"/>
            <a:ext cx="2029968" cy="230428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081528" y="1508760"/>
            <a:ext cx="713232" cy="713232"/>
          </a:xfrm>
          <a:prstGeom prst="ellipse">
            <a:avLst/>
          </a:prstGeom>
          <a:solidFill>
            <a:srgbClr val="F0C13E"/>
          </a:solidFill>
          <a:ln/>
        </p:spPr>
      </p:sp>
      <p:sp>
        <p:nvSpPr>
          <p:cNvPr id="16" name="Text 13"/>
          <p:cNvSpPr/>
          <p:nvPr/>
        </p:nvSpPr>
        <p:spPr>
          <a:xfrm>
            <a:off x="3081528" y="1508760"/>
            <a:ext cx="71323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2505456" y="2331720"/>
            <a:ext cx="1874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Monitoring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2505456" y="2697480"/>
            <a:ext cx="1874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continuously scans task queues, deadlines, and operator activity every 5 minutes.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480560" y="1755648"/>
            <a:ext cx="109728" cy="54864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0" name="Shape 17"/>
          <p:cNvSpPr/>
          <p:nvPr/>
        </p:nvSpPr>
        <p:spPr>
          <a:xfrm>
            <a:off x="4608576" y="1389888"/>
            <a:ext cx="2029968" cy="230428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5257800" y="1508760"/>
            <a:ext cx="713232" cy="713232"/>
          </a:xfrm>
          <a:prstGeom prst="ellipse">
            <a:avLst/>
          </a:prstGeom>
          <a:solidFill>
            <a:srgbClr val="F0C13E"/>
          </a:solidFill>
          <a:ln/>
        </p:spPr>
      </p:sp>
      <p:sp>
        <p:nvSpPr>
          <p:cNvPr id="22" name="Text 19"/>
          <p:cNvSpPr/>
          <p:nvPr/>
        </p:nvSpPr>
        <p:spPr>
          <a:xfrm>
            <a:off x="5257800" y="1508760"/>
            <a:ext cx="71323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23" name="Text 20"/>
          <p:cNvSpPr/>
          <p:nvPr/>
        </p:nvSpPr>
        <p:spPr>
          <a:xfrm>
            <a:off x="4681728" y="2331720"/>
            <a:ext cx="1874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Pendency Detection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4681728" y="2697480"/>
            <a:ext cx="1874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Overdue or stalled tasks flagged automatically — no manual follow-up needed by managers.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6656832" y="1755648"/>
            <a:ext cx="109728" cy="54864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6" name="Shape 23"/>
          <p:cNvSpPr/>
          <p:nvPr/>
        </p:nvSpPr>
        <p:spPr>
          <a:xfrm>
            <a:off x="6784848" y="1389888"/>
            <a:ext cx="2029968" cy="230428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7434072" y="1508760"/>
            <a:ext cx="713232" cy="713232"/>
          </a:xfrm>
          <a:prstGeom prst="ellipse">
            <a:avLst/>
          </a:prstGeom>
          <a:solidFill>
            <a:srgbClr val="F0C13E"/>
          </a:solidFill>
          <a:ln/>
        </p:spPr>
      </p:sp>
      <p:sp>
        <p:nvSpPr>
          <p:cNvPr id="28" name="Text 25"/>
          <p:cNvSpPr/>
          <p:nvPr/>
        </p:nvSpPr>
        <p:spPr>
          <a:xfrm>
            <a:off x="7434072" y="1508760"/>
            <a:ext cx="71323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9" name="Text 26"/>
          <p:cNvSpPr/>
          <p:nvPr/>
        </p:nvSpPr>
        <p:spPr>
          <a:xfrm>
            <a:off x="6858000" y="2331720"/>
            <a:ext cx="1874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 &amp; Escalate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6858000" y="2697480"/>
            <a:ext cx="1874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gets targeted alerts on dashboards highlighting exactly where attention is critical.</a:t>
            </a:r>
            <a:endParaRPr lang="en-US" sz="950" dirty="0"/>
          </a:p>
        </p:txBody>
      </p:sp>
      <p:sp>
        <p:nvSpPr>
          <p:cNvPr id="31" name="Text 28"/>
          <p:cNvSpPr/>
          <p:nvPr/>
        </p:nvSpPr>
        <p:spPr>
          <a:xfrm>
            <a:off x="320040" y="3858768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Operational Benefits</a:t>
            </a:r>
            <a:endParaRPr lang="en-US" sz="1200" dirty="0"/>
          </a:p>
        </p:txBody>
      </p:sp>
      <p:sp>
        <p:nvSpPr>
          <p:cNvPr id="32" name="Shape 29"/>
          <p:cNvSpPr/>
          <p:nvPr/>
        </p:nvSpPr>
        <p:spPr>
          <a:xfrm>
            <a:off x="256032" y="4187952"/>
            <a:ext cx="2029968" cy="795528"/>
          </a:xfrm>
          <a:prstGeom prst="rect">
            <a:avLst/>
          </a:prstGeom>
          <a:solidFill>
            <a:srgbClr val="000000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3" name="Shape 30"/>
          <p:cNvSpPr/>
          <p:nvPr/>
        </p:nvSpPr>
        <p:spPr>
          <a:xfrm>
            <a:off x="256032" y="4187952"/>
            <a:ext cx="2029968" cy="457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4" name="Text 31"/>
          <p:cNvSpPr/>
          <p:nvPr/>
        </p:nvSpPr>
        <p:spPr>
          <a:xfrm>
            <a:off x="256032" y="4242816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40%</a:t>
            </a:r>
            <a:endParaRPr lang="en-US" sz="2600" dirty="0"/>
          </a:p>
        </p:txBody>
      </p:sp>
      <p:sp>
        <p:nvSpPr>
          <p:cNvPr id="35" name="Text 32"/>
          <p:cNvSpPr/>
          <p:nvPr/>
        </p:nvSpPr>
        <p:spPr>
          <a:xfrm>
            <a:off x="256032" y="4700016"/>
            <a:ext cx="20299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 in task delays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2432304" y="4187952"/>
            <a:ext cx="2029968" cy="795528"/>
          </a:xfrm>
          <a:prstGeom prst="rect">
            <a:avLst/>
          </a:prstGeom>
          <a:solidFill>
            <a:srgbClr val="000000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7" name="Shape 34"/>
          <p:cNvSpPr/>
          <p:nvPr/>
        </p:nvSpPr>
        <p:spPr>
          <a:xfrm>
            <a:off x="2432304" y="4187952"/>
            <a:ext cx="2029968" cy="457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8" name="Text 35"/>
          <p:cNvSpPr/>
          <p:nvPr/>
        </p:nvSpPr>
        <p:spPr>
          <a:xfrm>
            <a:off x="2432304" y="4242816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2600" dirty="0"/>
          </a:p>
        </p:txBody>
      </p:sp>
      <p:sp>
        <p:nvSpPr>
          <p:cNvPr id="39" name="Text 36"/>
          <p:cNvSpPr/>
          <p:nvPr/>
        </p:nvSpPr>
        <p:spPr>
          <a:xfrm>
            <a:off x="2432304" y="4700016"/>
            <a:ext cx="20299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 workload visibility</a:t>
            </a:r>
            <a:endParaRPr lang="en-US" sz="900" dirty="0"/>
          </a:p>
        </p:txBody>
      </p:sp>
      <p:sp>
        <p:nvSpPr>
          <p:cNvPr id="40" name="Shape 37"/>
          <p:cNvSpPr/>
          <p:nvPr/>
        </p:nvSpPr>
        <p:spPr>
          <a:xfrm>
            <a:off x="4608576" y="4187952"/>
            <a:ext cx="2029968" cy="795528"/>
          </a:xfrm>
          <a:prstGeom prst="rect">
            <a:avLst/>
          </a:prstGeom>
          <a:solidFill>
            <a:srgbClr val="000000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41" name="Shape 38"/>
          <p:cNvSpPr/>
          <p:nvPr/>
        </p:nvSpPr>
        <p:spPr>
          <a:xfrm>
            <a:off x="4608576" y="4187952"/>
            <a:ext cx="2029968" cy="457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42" name="Text 39"/>
          <p:cNvSpPr/>
          <p:nvPr/>
        </p:nvSpPr>
        <p:spPr>
          <a:xfrm>
            <a:off x="4608576" y="4242816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</a:t>
            </a:r>
            <a:endParaRPr lang="en-US" sz="2600" dirty="0"/>
          </a:p>
        </p:txBody>
      </p:sp>
      <p:sp>
        <p:nvSpPr>
          <p:cNvPr id="43" name="Text 40"/>
          <p:cNvSpPr/>
          <p:nvPr/>
        </p:nvSpPr>
        <p:spPr>
          <a:xfrm>
            <a:off x="4608576" y="4700016"/>
            <a:ext cx="20299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Pendency alerts to managers</a:t>
            </a:r>
            <a:endParaRPr lang="en-US" sz="900" dirty="0"/>
          </a:p>
        </p:txBody>
      </p:sp>
      <p:sp>
        <p:nvSpPr>
          <p:cNvPr id="44" name="Shape 41"/>
          <p:cNvSpPr/>
          <p:nvPr/>
        </p:nvSpPr>
        <p:spPr>
          <a:xfrm>
            <a:off x="6784848" y="4187952"/>
            <a:ext cx="2029968" cy="795528"/>
          </a:xfrm>
          <a:prstGeom prst="rect">
            <a:avLst/>
          </a:prstGeom>
          <a:solidFill>
            <a:srgbClr val="000000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45" name="Shape 42"/>
          <p:cNvSpPr/>
          <p:nvPr/>
        </p:nvSpPr>
        <p:spPr>
          <a:xfrm>
            <a:off x="6784848" y="4187952"/>
            <a:ext cx="2029968" cy="457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46" name="Text 43"/>
          <p:cNvSpPr/>
          <p:nvPr/>
        </p:nvSpPr>
        <p:spPr>
          <a:xfrm>
            <a:off x="6784848" y="4242816"/>
            <a:ext cx="2029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</a:t>
            </a:r>
            <a:endParaRPr lang="en-US" sz="2600" dirty="0"/>
          </a:p>
        </p:txBody>
      </p:sp>
      <p:sp>
        <p:nvSpPr>
          <p:cNvPr id="47" name="Text 44"/>
          <p:cNvSpPr/>
          <p:nvPr/>
        </p:nvSpPr>
        <p:spPr>
          <a:xfrm>
            <a:off x="6784848" y="4700016"/>
            <a:ext cx="20299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follow-up required</a:t>
            </a:r>
            <a:endParaRPr lang="en-US" sz="900" dirty="0"/>
          </a:p>
        </p:txBody>
      </p:sp>
      <p:sp>
        <p:nvSpPr>
          <p:cNvPr id="48" name="Text 45"/>
          <p:cNvSpPr/>
          <p:nvPr/>
        </p:nvSpPr>
        <p:spPr>
          <a:xfrm>
            <a:off x="365760" y="4919472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MERCIGLOBAL CLOUD ERP  ·  AI-Powered Business Operations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566160" cy="514350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3547872" y="0"/>
            <a:ext cx="64008" cy="5143500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alphaModFix amt="88000"/>
          </a:blip>
          <a:stretch>
            <a:fillRect/>
          </a:stretch>
        </p:blipFill>
        <p:spPr>
          <a:xfrm>
            <a:off x="640080" y="320040"/>
            <a:ext cx="2194560" cy="21945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82880" y="2606040"/>
            <a:ext cx="3200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Choose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Merciglobal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ERP?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502920" y="4069080"/>
            <a:ext cx="2560320" cy="457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7" name="Text 4"/>
          <p:cNvSpPr/>
          <p:nvPr/>
        </p:nvSpPr>
        <p:spPr>
          <a:xfrm>
            <a:off x="182880" y="416052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0C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Indian &amp; Global Enterprises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3749040" y="201168"/>
            <a:ext cx="5120640" cy="84124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749040" y="201168"/>
            <a:ext cx="54864" cy="84124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0" name="Shape 7"/>
          <p:cNvSpPr/>
          <p:nvPr/>
        </p:nvSpPr>
        <p:spPr>
          <a:xfrm>
            <a:off x="3858768" y="502920"/>
            <a:ext cx="237744" cy="237744"/>
          </a:xfrm>
          <a:prstGeom prst="ellipse">
            <a:avLst/>
          </a:prstGeom>
          <a:solidFill>
            <a:srgbClr val="F0C13E"/>
          </a:solidFill>
          <a:ln/>
        </p:spPr>
      </p:sp>
      <p:sp>
        <p:nvSpPr>
          <p:cNvPr id="11" name="Text 8"/>
          <p:cNvSpPr/>
          <p:nvPr/>
        </p:nvSpPr>
        <p:spPr>
          <a:xfrm>
            <a:off x="4206240" y="274320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Industry-Specific Customisation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4206240" y="585216"/>
            <a:ext cx="4526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Textile, paper, port, gold, manufacturing — every module is purpose-built for your domain, not a generic fit.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3749040" y="1133856"/>
            <a:ext cx="5120640" cy="84124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749040" y="1133856"/>
            <a:ext cx="54864" cy="84124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5" name="Shape 12"/>
          <p:cNvSpPr/>
          <p:nvPr/>
        </p:nvSpPr>
        <p:spPr>
          <a:xfrm>
            <a:off x="3858768" y="1435608"/>
            <a:ext cx="237744" cy="237744"/>
          </a:xfrm>
          <a:prstGeom prst="ellipse">
            <a:avLst/>
          </a:prstGeom>
          <a:solidFill>
            <a:srgbClr val="F0C13E"/>
          </a:solidFill>
          <a:ln/>
        </p:spPr>
      </p:sp>
      <p:sp>
        <p:nvSpPr>
          <p:cNvPr id="16" name="Text 13"/>
          <p:cNvSpPr/>
          <p:nvPr/>
        </p:nvSpPr>
        <p:spPr>
          <a:xfrm>
            <a:off x="4206240" y="1207008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&amp; Compliance Built-In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4206240" y="1517904"/>
            <a:ext cx="4526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GSTR-1, GSTR-3B, e-Way Bill automated — backed by backtick-safe SQL queries and real-time GST API credits.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749040" y="2066544"/>
            <a:ext cx="5120640" cy="84124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3749040" y="2066544"/>
            <a:ext cx="54864" cy="84124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0" name="Shape 17"/>
          <p:cNvSpPr/>
          <p:nvPr/>
        </p:nvSpPr>
        <p:spPr>
          <a:xfrm>
            <a:off x="3858768" y="2368296"/>
            <a:ext cx="237744" cy="237744"/>
          </a:xfrm>
          <a:prstGeom prst="ellipse">
            <a:avLst/>
          </a:prstGeom>
          <a:solidFill>
            <a:srgbClr val="F0C13E"/>
          </a:solidFill>
          <a:ln/>
        </p:spPr>
      </p:sp>
      <p:sp>
        <p:nvSpPr>
          <p:cNvPr id="21" name="Text 18"/>
          <p:cNvSpPr/>
          <p:nvPr/>
        </p:nvSpPr>
        <p:spPr>
          <a:xfrm>
            <a:off x="4206240" y="2139696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That Learns Your Business</a:t>
            </a:r>
            <a:endParaRPr lang="en-US" sz="1150" dirty="0"/>
          </a:p>
        </p:txBody>
      </p:sp>
      <p:sp>
        <p:nvSpPr>
          <p:cNvPr id="22" name="Text 19"/>
          <p:cNvSpPr/>
          <p:nvPr/>
        </p:nvSpPr>
        <p:spPr>
          <a:xfrm>
            <a:off x="4206240" y="2450592"/>
            <a:ext cx="4526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adapts to your operational patterns over time, getting smarter with every data point your team generates.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3749040" y="2999232"/>
            <a:ext cx="5120640" cy="84124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3749040" y="2999232"/>
            <a:ext cx="54864" cy="84124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5" name="Shape 22"/>
          <p:cNvSpPr/>
          <p:nvPr/>
        </p:nvSpPr>
        <p:spPr>
          <a:xfrm>
            <a:off x="3858768" y="3300984"/>
            <a:ext cx="237744" cy="237744"/>
          </a:xfrm>
          <a:prstGeom prst="ellipse">
            <a:avLst/>
          </a:prstGeom>
          <a:solidFill>
            <a:srgbClr val="F0C13E"/>
          </a:solidFill>
          <a:ln/>
        </p:spPr>
      </p:sp>
      <p:sp>
        <p:nvSpPr>
          <p:cNvPr id="26" name="Text 23"/>
          <p:cNvSpPr/>
          <p:nvPr/>
        </p:nvSpPr>
        <p:spPr>
          <a:xfrm>
            <a:off x="4206240" y="3072384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Cloud Deployment</a:t>
            </a:r>
            <a:endParaRPr lang="en-US" sz="1150" dirty="0"/>
          </a:p>
        </p:txBody>
      </p:sp>
      <p:sp>
        <p:nvSpPr>
          <p:cNvPr id="27" name="Text 24"/>
          <p:cNvSpPr/>
          <p:nvPr/>
        </p:nvSpPr>
        <p:spPr>
          <a:xfrm>
            <a:off x="4206240" y="3383280"/>
            <a:ext cx="4526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Cloud-native architecture means faster go-live. New clients operational within weeks, not months.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3749040" y="3931920"/>
            <a:ext cx="5120640" cy="841248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3749040" y="3931920"/>
            <a:ext cx="54864" cy="84124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0" name="Shape 27"/>
          <p:cNvSpPr/>
          <p:nvPr/>
        </p:nvSpPr>
        <p:spPr>
          <a:xfrm>
            <a:off x="3858768" y="4233672"/>
            <a:ext cx="237744" cy="237744"/>
          </a:xfrm>
          <a:prstGeom prst="ellipse">
            <a:avLst/>
          </a:prstGeom>
          <a:solidFill>
            <a:srgbClr val="F0C13E"/>
          </a:solidFill>
          <a:ln/>
        </p:spPr>
      </p:sp>
      <p:sp>
        <p:nvSpPr>
          <p:cNvPr id="31" name="Text 28"/>
          <p:cNvSpPr/>
          <p:nvPr/>
        </p:nvSpPr>
        <p:spPr>
          <a:xfrm>
            <a:off x="4206240" y="4005072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Development Team</a:t>
            </a:r>
            <a:endParaRPr lang="en-US" sz="1150" dirty="0"/>
          </a:p>
        </p:txBody>
      </p:sp>
      <p:sp>
        <p:nvSpPr>
          <p:cNvPr id="32" name="Text 29"/>
          <p:cNvSpPr/>
          <p:nvPr/>
        </p:nvSpPr>
        <p:spPr>
          <a:xfrm>
            <a:off x="4206240" y="4315968"/>
            <a:ext cx="4526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committed team behind every deployment — custom feature development, training, and ongoing support included.</a:t>
            </a:r>
            <a:endParaRPr lang="en-US" sz="950" dirty="0"/>
          </a:p>
        </p:txBody>
      </p:sp>
      <p:sp>
        <p:nvSpPr>
          <p:cNvPr id="33" name="Text 30"/>
          <p:cNvSpPr/>
          <p:nvPr/>
        </p:nvSpPr>
        <p:spPr>
          <a:xfrm>
            <a:off x="365760" y="4919472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MERCIGLOBAL CLOUD ERP  ·  AI-Powered Business Operations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F0C13E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alphaModFix amt="92000"/>
          </a:blip>
          <a:stretch>
            <a:fillRect/>
          </a:stretch>
        </p:blipFill>
        <p:spPr>
          <a:xfrm>
            <a:off x="3749040" y="274320"/>
            <a:ext cx="1645920" cy="1645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2011680"/>
            <a:ext cx="73152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Transform Your</a:t>
            </a:r>
            <a:endParaRPr lang="en-US" sz="3200" dirty="0"/>
          </a:p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Operations?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1097280" y="3154680"/>
            <a:ext cx="6949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 AI-powered dashboards, real-time operational insights,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intelligent pendency management — built for your industry.</a:t>
            </a:r>
            <a:endParaRPr lang="en-US" sz="1200" dirty="0"/>
          </a:p>
        </p:txBody>
      </p:sp>
      <p:sp>
        <p:nvSpPr>
          <p:cNvPr id="6" name="Shape 3"/>
          <p:cNvSpPr/>
          <p:nvPr/>
        </p:nvSpPr>
        <p:spPr>
          <a:xfrm>
            <a:off x="2926080" y="3822192"/>
            <a:ext cx="3291840" cy="594360"/>
          </a:xfrm>
          <a:prstGeom prst="rect">
            <a:avLst/>
          </a:prstGeom>
          <a:solidFill>
            <a:srgbClr val="F0C13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2926080" y="3822192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a Live Demo Today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9" name="Shape 6"/>
          <p:cNvSpPr/>
          <p:nvPr/>
        </p:nvSpPr>
        <p:spPr>
          <a:xfrm>
            <a:off x="0" y="4754880"/>
            <a:ext cx="9144000" cy="4572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0" name="Text 7"/>
          <p:cNvSpPr/>
          <p:nvPr/>
        </p:nvSpPr>
        <p:spPr>
          <a:xfrm>
            <a:off x="457200" y="481888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MERCIGLOBAL SYSTEMS PVT LTD  ·  Cloud ERP  ·  AI-Powered  ·  Gold #F0C13E  ·  Industry Specialists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Merciglobal Cloud ERP — AI-Powered Business Operations</dc:title>
  <dc:subject>PptxGenJS Presentation</dc:subject>
  <dc:creator>Merciglobal Systems Pvt Ltd</dc:creator>
  <cp:lastModifiedBy>Merciglobal Systems Pvt Ltd</cp:lastModifiedBy>
  <cp:revision>1</cp:revision>
  <dcterms:created xsi:type="dcterms:W3CDTF">2026-05-15T01:18:48Z</dcterms:created>
  <dcterms:modified xsi:type="dcterms:W3CDTF">2026-05-15T01:18:48Z</dcterms:modified>
</cp:coreProperties>
</file>