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21.svg" ContentType="image/svg+xml"/>
  <Override PartName="/ppt/media/image22.svg" ContentType="image/svg+xml"/>
  <Override PartName="/ppt/media/image23.svg" ContentType="image/svg+xml"/>
  <Override PartName="/ppt/media/image24.svg" ContentType="image/svg+xml"/>
  <Override PartName="/ppt/media/image27.svg" ContentType="image/svg+xml"/>
  <Override PartName="/ppt/media/image28.svg" ContentType="image/svg+xml"/>
  <Override PartName="/ppt/media/image29.svg" ContentType="image/svg+xml"/>
  <Override PartName="/ppt/media/image30.svg" ContentType="image/svg+xml"/>
  <Override PartName="/ppt/media/image31.svg" ContentType="image/svg+xml"/>
  <Override PartName="/ppt/media/image32.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0.svg" ContentType="image/svg+xml"/>
  <Override PartName="/ppt/media/image41.svg" ContentType="image/svg+xml"/>
  <Override PartName="/ppt/media/image73.svg" ContentType="image/svg+xml"/>
  <Override PartName="/ppt/media/image74.svg" ContentType="image/svg+xml"/>
  <Override PartName="/ppt/media/image75.svg" ContentType="image/svg+xml"/>
  <Override PartName="/ppt/media/image76.svg" ContentType="image/svg+xml"/>
  <Override PartName="/ppt/media/image7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4630400" cy="8229600"/>
  <p:notesSz cx="8229600" cy="14630400"/>
  <p:embeddedFontLst>
    <p:embeddedFont>
      <p:font typeface="Kanit Light" pitchFamily="34" charset="0"/>
      <p:regular r:id="rId27"/>
    </p:embeddedFont>
    <p:embeddedFont>
      <p:font typeface="Kanit Light" pitchFamily="34" charset="-122"/>
      <p:regular r:id="rId28"/>
    </p:embeddedFont>
    <p:embeddedFont>
      <p:font typeface="Kanit Light" pitchFamily="34" charset="-120"/>
      <p:regular r:id="rId29"/>
    </p:embeddedFont>
    <p:embeddedFont>
      <p:font typeface="Martel Sans" panose="00000800000000000000" pitchFamily="34" charset="0"/>
      <p:regular r:id="rId30"/>
    </p:embeddedFont>
    <p:embeddedFont>
      <p:font typeface="Martel Sans" panose="00000800000000000000" pitchFamily="34" charset="-122"/>
      <p:regular r:id="rId31"/>
    </p:embeddedFont>
    <p:embeddedFont>
      <p:font typeface="Martel Sans" panose="00000800000000000000" pitchFamily="34" charset="-120"/>
      <p:regular r:id="rId32"/>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p:spPr>
      </p:sp>
      <p:sp>
        <p:nvSpPr>
          <p:cNvPr id="3" name="Shape 1"/>
          <p:cNvSpPr/>
          <p:nvPr/>
        </p:nvSpPr>
        <p:spPr>
          <a:xfrm>
            <a:off x="0" y="0"/>
            <a:ext cx="14630400" cy="8229600"/>
          </a:xfrm>
          <a:prstGeom prst="rect">
            <a:avLst/>
          </a:prstGeom>
          <a:solidFill>
            <a:srgbClr val="FFFFFF"/>
          </a:solidFill>
        </p:spPr>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svg"/><Relationship Id="rId7" Type="http://schemas.openxmlformats.org/officeDocument/2006/relationships/image" Target="../media/image40.svg"/><Relationship Id="rId6" Type="http://schemas.openxmlformats.org/officeDocument/2006/relationships/image" Target="../media/image39.svg"/><Relationship Id="rId5" Type="http://schemas.openxmlformats.org/officeDocument/2006/relationships/image" Target="../media/image38.svg"/><Relationship Id="rId4" Type="http://schemas.openxmlformats.org/officeDocument/2006/relationships/image" Target="../media/image37.svg"/><Relationship Id="rId3" Type="http://schemas.openxmlformats.org/officeDocument/2006/relationships/image" Target="../media/image36.svg"/><Relationship Id="rId2" Type="http://schemas.openxmlformats.org/officeDocument/2006/relationships/image" Target="../media/image20.png"/><Relationship Id="rId13" Type="http://schemas.openxmlformats.org/officeDocument/2006/relationships/notesSlide" Target="../notesSlides/notesSlide10.xml"/><Relationship Id="rId12" Type="http://schemas.openxmlformats.org/officeDocument/2006/relationships/slideLayout" Target="../slideLayouts/slideLayout11.xml"/><Relationship Id="rId11" Type="http://schemas.openxmlformats.org/officeDocument/2006/relationships/image" Target="../media/image44.png"/><Relationship Id="rId10" Type="http://schemas.openxmlformats.org/officeDocument/2006/relationships/image" Target="../media/image43.png"/><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0" Type="http://schemas.openxmlformats.org/officeDocument/2006/relationships/notesSlide" Target="../notesSlides/notesSlide11.xml"/><Relationship Id="rId1" Type="http://schemas.openxmlformats.org/officeDocument/2006/relationships/image" Target="../media/image45.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3.xml"/><Relationship Id="rId7" Type="http://schemas.openxmlformats.org/officeDocument/2006/relationships/image" Target="../media/image59.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image" Target="../media/image6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6.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image" Target="../media/image71.png"/><Relationship Id="rId7" Type="http://schemas.openxmlformats.org/officeDocument/2006/relationships/image" Target="../media/image70.png"/><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png"/><Relationship Id="rId10" Type="http://schemas.openxmlformats.org/officeDocument/2006/relationships/notesSlide" Target="../notesSlides/notesSlide16.xml"/><Relationship Id="rId1" Type="http://schemas.openxmlformats.org/officeDocument/2006/relationships/image" Target="../media/image64.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8.xml"/><Relationship Id="rId7" Type="http://schemas.openxmlformats.org/officeDocument/2006/relationships/image" Target="../media/image77.svg"/><Relationship Id="rId6" Type="http://schemas.openxmlformats.org/officeDocument/2006/relationships/image" Target="../media/image76.svg"/><Relationship Id="rId5" Type="http://schemas.openxmlformats.org/officeDocument/2006/relationships/image" Target="../media/image75.svg"/><Relationship Id="rId4" Type="http://schemas.openxmlformats.org/officeDocument/2006/relationships/image" Target="../media/image74.svg"/><Relationship Id="rId3" Type="http://schemas.openxmlformats.org/officeDocument/2006/relationships/image" Target="../media/image73.svg"/><Relationship Id="rId2" Type="http://schemas.openxmlformats.org/officeDocument/2006/relationships/image" Target="../media/image20.png"/><Relationship Id="rId1" Type="http://schemas.openxmlformats.org/officeDocument/2006/relationships/image" Target="../media/image72.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9.xml"/><Relationship Id="rId7" Type="http://schemas.openxmlformats.org/officeDocument/2006/relationships/image" Target="../media/image83.png"/><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3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0.xml"/><Relationship Id="rId2" Type="http://schemas.openxmlformats.org/officeDocument/2006/relationships/image" Target="../media/image84.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4" Type="http://schemas.openxmlformats.org/officeDocument/2006/relationships/notesSlide" Target="../notesSlides/notesSlide5.xml"/><Relationship Id="rId13" Type="http://schemas.openxmlformats.org/officeDocument/2006/relationships/slideLayout" Target="../slideLayouts/slideLayout6.xml"/><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24.svg"/><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svg"/><Relationship Id="rId7" Type="http://schemas.openxmlformats.org/officeDocument/2006/relationships/image" Target="../media/image31.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 Id="rId3" Type="http://schemas.openxmlformats.org/officeDocument/2006/relationships/image" Target="../media/image27.svg"/><Relationship Id="rId2" Type="http://schemas.openxmlformats.org/officeDocument/2006/relationships/image" Target="../media/image20.png"/><Relationship Id="rId11" Type="http://schemas.openxmlformats.org/officeDocument/2006/relationships/notesSlide" Target="../notesSlides/notesSlide8.xml"/><Relationship Id="rId10" Type="http://schemas.openxmlformats.org/officeDocument/2006/relationships/slideLayout" Target="../slideLayouts/slideLayout9.xml"/><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302669"/>
            <a:ext cx="5465802" cy="1860233"/>
          </a:xfrm>
          <a:prstGeom prst="rect">
            <a:avLst/>
          </a:prstGeom>
          <a:noFill/>
        </p:spPr>
        <p:txBody>
          <a:bodyPr wrap="square" lIns="0" tIns="0" rIns="0" bIns="0" rtlCol="0" anchor="t"/>
          <a:lstStyle/>
          <a:p>
            <a:pPr marL="0" indent="0" algn="l">
              <a:lnSpc>
                <a:spcPts val="4850"/>
              </a:lnSpc>
              <a:buNone/>
            </a:pPr>
            <a:r>
              <a:rPr lang="en-US" sz="3900" dirty="0">
                <a:solidFill>
                  <a:srgbClr val="272D45"/>
                </a:solidFill>
                <a:latin typeface="Kanit Light" pitchFamily="34" charset="0"/>
                <a:ea typeface="Kanit Light" pitchFamily="34" charset="-122"/>
                <a:cs typeface="Kanit Light" pitchFamily="34" charset="-120"/>
              </a:rPr>
              <a:t>End-to-End Merciglobal Cloud ERP Solution for EPC Organizations</a:t>
            </a:r>
            <a:endParaRPr lang="en-US" sz="3900" dirty="0"/>
          </a:p>
        </p:txBody>
      </p:sp>
      <p:pic>
        <p:nvPicPr>
          <p:cNvPr id="4" name="Image 1" descr="preencoded.png"/>
          <p:cNvPicPr>
            <a:picLocks noChangeAspect="1"/>
          </p:cNvPicPr>
          <p:nvPr/>
        </p:nvPicPr>
        <p:blipFill>
          <a:blip r:embed="rId2"/>
          <a:stretch>
            <a:fillRect/>
          </a:stretch>
        </p:blipFill>
        <p:spPr>
          <a:xfrm>
            <a:off x="6751320" y="2327553"/>
            <a:ext cx="1606391" cy="599956"/>
          </a:xfrm>
          <a:prstGeom prst="rect">
            <a:avLst/>
          </a:prstGeom>
        </p:spPr>
      </p:pic>
      <p:sp>
        <p:nvSpPr>
          <p:cNvPr id="5" name="Shape 1"/>
          <p:cNvSpPr/>
          <p:nvPr/>
        </p:nvSpPr>
        <p:spPr>
          <a:xfrm>
            <a:off x="793790" y="4584502"/>
            <a:ext cx="1334929" cy="388382"/>
          </a:xfrm>
          <a:prstGeom prst="roundRect">
            <a:avLst>
              <a:gd name="adj" fmla="val 17171"/>
            </a:avLst>
          </a:prstGeom>
          <a:noFill/>
          <a:ln w="7620">
            <a:solidFill>
              <a:srgbClr val="437066"/>
            </a:solidFill>
            <a:prstDash val="solid"/>
          </a:ln>
        </p:spPr>
      </p:sp>
      <p:sp>
        <p:nvSpPr>
          <p:cNvPr id="6" name="Text 2"/>
          <p:cNvSpPr/>
          <p:nvPr/>
        </p:nvSpPr>
        <p:spPr>
          <a:xfrm>
            <a:off x="920472" y="4651653"/>
            <a:ext cx="1081564" cy="254079"/>
          </a:xfrm>
          <a:prstGeom prst="rect">
            <a:avLst/>
          </a:prstGeom>
          <a:noFill/>
        </p:spPr>
        <p:txBody>
          <a:bodyPr wrap="none" lIns="0" tIns="0" rIns="0" bIns="0" rtlCol="0" anchor="t"/>
          <a:lstStyle/>
          <a:p>
            <a:pPr marL="0" indent="0" algn="l">
              <a:lnSpc>
                <a:spcPts val="2000"/>
              </a:lnSpc>
              <a:buNone/>
            </a:pPr>
            <a:r>
              <a:rPr lang="en-US" sz="1250" dirty="0">
                <a:solidFill>
                  <a:srgbClr val="437066"/>
                </a:solidFill>
                <a:latin typeface="Martel Sans" panose="00000800000000000000" pitchFamily="34" charset="0"/>
                <a:ea typeface="Martel Sans" panose="00000800000000000000" pitchFamily="34" charset="-122"/>
                <a:cs typeface="Martel Sans" panose="00000800000000000000" pitchFamily="34" charset="-120"/>
              </a:rPr>
              <a:t>ENGINEERING</a:t>
            </a:r>
            <a:endParaRPr lang="en-US" sz="1250" dirty="0"/>
          </a:p>
        </p:txBody>
      </p:sp>
      <p:sp>
        <p:nvSpPr>
          <p:cNvPr id="7" name="Shape 3"/>
          <p:cNvSpPr/>
          <p:nvPr/>
        </p:nvSpPr>
        <p:spPr>
          <a:xfrm>
            <a:off x="2227898" y="4584502"/>
            <a:ext cx="1466136" cy="388382"/>
          </a:xfrm>
          <a:prstGeom prst="roundRect">
            <a:avLst>
              <a:gd name="adj" fmla="val 17171"/>
            </a:avLst>
          </a:prstGeom>
          <a:noFill/>
          <a:ln w="7620">
            <a:solidFill>
              <a:srgbClr val="437066"/>
            </a:solidFill>
            <a:prstDash val="solid"/>
          </a:ln>
        </p:spPr>
      </p:sp>
      <p:sp>
        <p:nvSpPr>
          <p:cNvPr id="8" name="Text 4"/>
          <p:cNvSpPr/>
          <p:nvPr/>
        </p:nvSpPr>
        <p:spPr>
          <a:xfrm>
            <a:off x="2354580" y="4651653"/>
            <a:ext cx="1212771" cy="254079"/>
          </a:xfrm>
          <a:prstGeom prst="rect">
            <a:avLst/>
          </a:prstGeom>
          <a:noFill/>
        </p:spPr>
        <p:txBody>
          <a:bodyPr wrap="none" lIns="0" tIns="0" rIns="0" bIns="0" rtlCol="0" anchor="t"/>
          <a:lstStyle/>
          <a:p>
            <a:pPr marL="0" indent="0" algn="l">
              <a:lnSpc>
                <a:spcPts val="2000"/>
              </a:lnSpc>
              <a:buNone/>
            </a:pPr>
            <a:r>
              <a:rPr lang="en-US" sz="1250" dirty="0">
                <a:solidFill>
                  <a:srgbClr val="437066"/>
                </a:solidFill>
                <a:latin typeface="Martel Sans" panose="00000800000000000000" pitchFamily="34" charset="0"/>
                <a:ea typeface="Martel Sans" panose="00000800000000000000" pitchFamily="34" charset="-122"/>
                <a:cs typeface="Martel Sans" panose="00000800000000000000" pitchFamily="34" charset="-120"/>
              </a:rPr>
              <a:t>PROCUREMENT</a:t>
            </a:r>
            <a:endParaRPr lang="en-US" sz="1250" dirty="0"/>
          </a:p>
        </p:txBody>
      </p:sp>
      <p:sp>
        <p:nvSpPr>
          <p:cNvPr id="9" name="Shape 5"/>
          <p:cNvSpPr/>
          <p:nvPr/>
        </p:nvSpPr>
        <p:spPr>
          <a:xfrm>
            <a:off x="3793212" y="4584502"/>
            <a:ext cx="1533406" cy="388382"/>
          </a:xfrm>
          <a:prstGeom prst="roundRect">
            <a:avLst>
              <a:gd name="adj" fmla="val 17171"/>
            </a:avLst>
          </a:prstGeom>
          <a:noFill/>
          <a:ln w="7620">
            <a:solidFill>
              <a:srgbClr val="437066"/>
            </a:solidFill>
            <a:prstDash val="solid"/>
          </a:ln>
        </p:spPr>
      </p:sp>
      <p:sp>
        <p:nvSpPr>
          <p:cNvPr id="10" name="Text 6"/>
          <p:cNvSpPr/>
          <p:nvPr/>
        </p:nvSpPr>
        <p:spPr>
          <a:xfrm>
            <a:off x="3919895" y="4651653"/>
            <a:ext cx="1280041" cy="254079"/>
          </a:xfrm>
          <a:prstGeom prst="rect">
            <a:avLst/>
          </a:prstGeom>
          <a:noFill/>
        </p:spPr>
        <p:txBody>
          <a:bodyPr wrap="none" lIns="0" tIns="0" rIns="0" bIns="0" rtlCol="0" anchor="t"/>
          <a:lstStyle/>
          <a:p>
            <a:pPr marL="0" indent="0" algn="l">
              <a:lnSpc>
                <a:spcPts val="2000"/>
              </a:lnSpc>
              <a:buNone/>
            </a:pPr>
            <a:r>
              <a:rPr lang="en-US" sz="1250" dirty="0">
                <a:solidFill>
                  <a:srgbClr val="437066"/>
                </a:solidFill>
                <a:latin typeface="Martel Sans" panose="00000800000000000000" pitchFamily="34" charset="0"/>
                <a:ea typeface="Martel Sans" panose="00000800000000000000" pitchFamily="34" charset="-122"/>
                <a:cs typeface="Martel Sans" panose="00000800000000000000" pitchFamily="34" charset="-120"/>
              </a:rPr>
              <a:t>CONSTRUCTION</a:t>
            </a:r>
            <a:endParaRPr lang="en-US" sz="1250" dirty="0"/>
          </a:p>
        </p:txBody>
      </p:sp>
      <p:sp>
        <p:nvSpPr>
          <p:cNvPr id="11" name="Shape 7"/>
          <p:cNvSpPr/>
          <p:nvPr/>
        </p:nvSpPr>
        <p:spPr>
          <a:xfrm>
            <a:off x="5425797" y="4584502"/>
            <a:ext cx="1648778" cy="388382"/>
          </a:xfrm>
          <a:prstGeom prst="roundRect">
            <a:avLst>
              <a:gd name="adj" fmla="val 17171"/>
            </a:avLst>
          </a:prstGeom>
          <a:noFill/>
          <a:ln w="7620">
            <a:solidFill>
              <a:srgbClr val="437066"/>
            </a:solidFill>
            <a:prstDash val="solid"/>
          </a:ln>
        </p:spPr>
      </p:sp>
      <p:sp>
        <p:nvSpPr>
          <p:cNvPr id="12" name="Text 8"/>
          <p:cNvSpPr/>
          <p:nvPr/>
        </p:nvSpPr>
        <p:spPr>
          <a:xfrm>
            <a:off x="5552480" y="4651653"/>
            <a:ext cx="1395412" cy="254079"/>
          </a:xfrm>
          <a:prstGeom prst="rect">
            <a:avLst/>
          </a:prstGeom>
          <a:noFill/>
        </p:spPr>
        <p:txBody>
          <a:bodyPr wrap="none" lIns="0" tIns="0" rIns="0" bIns="0" rtlCol="0" anchor="t"/>
          <a:lstStyle/>
          <a:p>
            <a:pPr marL="0" indent="0" algn="l">
              <a:lnSpc>
                <a:spcPts val="2000"/>
              </a:lnSpc>
              <a:buNone/>
            </a:pPr>
            <a:r>
              <a:rPr lang="en-US" sz="1250" dirty="0">
                <a:solidFill>
                  <a:srgbClr val="437066"/>
                </a:solidFill>
                <a:latin typeface="Martel Sans" panose="00000800000000000000" pitchFamily="34" charset="0"/>
                <a:ea typeface="Martel Sans" panose="00000800000000000000" pitchFamily="34" charset="-122"/>
                <a:cs typeface="Martel Sans" panose="00000800000000000000" pitchFamily="34" charset="-120"/>
              </a:rPr>
              <a:t>MANUFACTURING</a:t>
            </a:r>
            <a:endParaRPr lang="en-US" sz="1250" dirty="0"/>
          </a:p>
        </p:txBody>
      </p:sp>
      <p:sp>
        <p:nvSpPr>
          <p:cNvPr id="13" name="Shape 9"/>
          <p:cNvSpPr/>
          <p:nvPr/>
        </p:nvSpPr>
        <p:spPr>
          <a:xfrm>
            <a:off x="7173754" y="4584502"/>
            <a:ext cx="939522" cy="388382"/>
          </a:xfrm>
          <a:prstGeom prst="roundRect">
            <a:avLst>
              <a:gd name="adj" fmla="val 17171"/>
            </a:avLst>
          </a:prstGeom>
          <a:noFill/>
          <a:ln w="7620">
            <a:solidFill>
              <a:srgbClr val="437066"/>
            </a:solidFill>
            <a:prstDash val="solid"/>
          </a:ln>
        </p:spPr>
      </p:sp>
      <p:sp>
        <p:nvSpPr>
          <p:cNvPr id="14" name="Text 10"/>
          <p:cNvSpPr/>
          <p:nvPr/>
        </p:nvSpPr>
        <p:spPr>
          <a:xfrm>
            <a:off x="7300436" y="4651653"/>
            <a:ext cx="686157" cy="254079"/>
          </a:xfrm>
          <a:prstGeom prst="rect">
            <a:avLst/>
          </a:prstGeom>
          <a:noFill/>
        </p:spPr>
        <p:txBody>
          <a:bodyPr wrap="none" lIns="0" tIns="0" rIns="0" bIns="0" rtlCol="0" anchor="t"/>
          <a:lstStyle/>
          <a:p>
            <a:pPr marL="0" indent="0" algn="l">
              <a:lnSpc>
                <a:spcPts val="2000"/>
              </a:lnSpc>
              <a:buNone/>
            </a:pPr>
            <a:r>
              <a:rPr lang="en-US" sz="1250" dirty="0">
                <a:solidFill>
                  <a:srgbClr val="437066"/>
                </a:solidFill>
                <a:latin typeface="Martel Sans" panose="00000800000000000000" pitchFamily="34" charset="0"/>
                <a:ea typeface="Martel Sans" panose="00000800000000000000" pitchFamily="34" charset="-122"/>
                <a:cs typeface="Martel Sans" panose="00000800000000000000" pitchFamily="34" charset="-120"/>
              </a:rPr>
              <a:t>QUALITY</a:t>
            </a:r>
            <a:endParaRPr lang="en-US" sz="1250" dirty="0"/>
          </a:p>
        </p:txBody>
      </p:sp>
      <p:sp>
        <p:nvSpPr>
          <p:cNvPr id="15" name="Shape 11"/>
          <p:cNvSpPr/>
          <p:nvPr/>
        </p:nvSpPr>
        <p:spPr>
          <a:xfrm>
            <a:off x="793790" y="5196126"/>
            <a:ext cx="1074420" cy="388382"/>
          </a:xfrm>
          <a:prstGeom prst="roundRect">
            <a:avLst>
              <a:gd name="adj" fmla="val 17171"/>
            </a:avLst>
          </a:prstGeom>
          <a:noFill/>
          <a:ln w="7620">
            <a:solidFill>
              <a:srgbClr val="437066"/>
            </a:solidFill>
            <a:prstDash val="solid"/>
          </a:ln>
        </p:spPr>
      </p:sp>
      <p:sp>
        <p:nvSpPr>
          <p:cNvPr id="16" name="Text 12"/>
          <p:cNvSpPr/>
          <p:nvPr/>
        </p:nvSpPr>
        <p:spPr>
          <a:xfrm>
            <a:off x="920472" y="5263277"/>
            <a:ext cx="821055" cy="254079"/>
          </a:xfrm>
          <a:prstGeom prst="rect">
            <a:avLst/>
          </a:prstGeom>
          <a:noFill/>
        </p:spPr>
        <p:txBody>
          <a:bodyPr wrap="none" lIns="0" tIns="0" rIns="0" bIns="0" rtlCol="0" anchor="t"/>
          <a:lstStyle/>
          <a:p>
            <a:pPr marL="0" indent="0" algn="l">
              <a:lnSpc>
                <a:spcPts val="2000"/>
              </a:lnSpc>
              <a:buNone/>
            </a:pPr>
            <a:r>
              <a:rPr lang="en-US" sz="1250" dirty="0">
                <a:solidFill>
                  <a:srgbClr val="437066"/>
                </a:solidFill>
                <a:latin typeface="Martel Sans" panose="00000800000000000000" pitchFamily="34" charset="0"/>
                <a:ea typeface="Martel Sans" panose="00000800000000000000" pitchFamily="34" charset="-122"/>
                <a:cs typeface="Martel Sans" panose="00000800000000000000" pitchFamily="34" charset="-120"/>
              </a:rPr>
              <a:t>LOGISTICS</a:t>
            </a:r>
            <a:endParaRPr lang="en-US" sz="1250" dirty="0"/>
          </a:p>
        </p:txBody>
      </p:sp>
      <p:sp>
        <p:nvSpPr>
          <p:cNvPr id="17" name="Shape 13"/>
          <p:cNvSpPr/>
          <p:nvPr/>
        </p:nvSpPr>
        <p:spPr>
          <a:xfrm>
            <a:off x="1967389" y="5196126"/>
            <a:ext cx="940356" cy="388382"/>
          </a:xfrm>
          <a:prstGeom prst="roundRect">
            <a:avLst>
              <a:gd name="adj" fmla="val 17171"/>
            </a:avLst>
          </a:prstGeom>
          <a:noFill/>
          <a:ln w="7620">
            <a:solidFill>
              <a:srgbClr val="437066"/>
            </a:solidFill>
            <a:prstDash val="solid"/>
          </a:ln>
        </p:spPr>
      </p:sp>
      <p:sp>
        <p:nvSpPr>
          <p:cNvPr id="18" name="Text 14"/>
          <p:cNvSpPr/>
          <p:nvPr/>
        </p:nvSpPr>
        <p:spPr>
          <a:xfrm>
            <a:off x="2094071" y="5263277"/>
            <a:ext cx="686991" cy="254079"/>
          </a:xfrm>
          <a:prstGeom prst="rect">
            <a:avLst/>
          </a:prstGeom>
          <a:noFill/>
        </p:spPr>
        <p:txBody>
          <a:bodyPr wrap="none" lIns="0" tIns="0" rIns="0" bIns="0" rtlCol="0" anchor="t"/>
          <a:lstStyle/>
          <a:p>
            <a:pPr marL="0" indent="0" algn="l">
              <a:lnSpc>
                <a:spcPts val="2000"/>
              </a:lnSpc>
              <a:buNone/>
            </a:pPr>
            <a:r>
              <a:rPr lang="en-US" sz="1250" dirty="0">
                <a:solidFill>
                  <a:srgbClr val="437066"/>
                </a:solidFill>
                <a:latin typeface="Martel Sans" panose="00000800000000000000" pitchFamily="34" charset="0"/>
                <a:ea typeface="Martel Sans" panose="00000800000000000000" pitchFamily="34" charset="-122"/>
                <a:cs typeface="Martel Sans" panose="00000800000000000000" pitchFamily="34" charset="-120"/>
              </a:rPr>
              <a:t>FINANCE</a:t>
            </a:r>
            <a:endParaRPr lang="en-US" sz="1250" dirty="0"/>
          </a:p>
        </p:txBody>
      </p:sp>
      <p:sp>
        <p:nvSpPr>
          <p:cNvPr id="19" name="Text 15"/>
          <p:cNvSpPr/>
          <p:nvPr/>
        </p:nvSpPr>
        <p:spPr>
          <a:xfrm>
            <a:off x="793790" y="5807750"/>
            <a:ext cx="7556421" cy="317540"/>
          </a:xfrm>
          <a:prstGeom prst="rect">
            <a:avLst/>
          </a:prstGeom>
          <a:noFill/>
        </p:spPr>
        <p:txBody>
          <a:bodyPr wrap="none" lIns="0" tIns="0" rIns="0" bIns="0" rtlCol="0" anchor="t"/>
          <a:lstStyle/>
          <a:p>
            <a:pPr marL="0" indent="0" algn="l">
              <a:lnSpc>
                <a:spcPts val="2500"/>
              </a:lnSpc>
              <a:buNone/>
            </a:pPr>
            <a:r>
              <a:rPr lang="en-US" sz="15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Driving Control Across the Complete EPC Lifecycle</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402449" y="322421"/>
            <a:ext cx="4006334" cy="310158"/>
          </a:xfrm>
          <a:prstGeom prst="rect">
            <a:avLst/>
          </a:prstGeom>
          <a:noFill/>
        </p:spPr>
        <p:txBody>
          <a:bodyPr wrap="none" lIns="0" tIns="0" rIns="0" bIns="0" rtlCol="0" anchor="t"/>
          <a:lstStyle/>
          <a:p>
            <a:pPr marL="0" indent="0" algn="l">
              <a:lnSpc>
                <a:spcPts val="2400"/>
              </a:lnSpc>
              <a:buNone/>
            </a:pPr>
            <a:r>
              <a:rPr lang="en-US" sz="1950" dirty="0">
                <a:solidFill>
                  <a:srgbClr val="272D45"/>
                </a:solidFill>
                <a:latin typeface="Kanit Light" pitchFamily="34" charset="0"/>
                <a:ea typeface="Kanit Light" pitchFamily="34" charset="-122"/>
                <a:cs typeface="Kanit Light" pitchFamily="34" charset="-120"/>
              </a:rPr>
              <a:t>Inventory &amp; Warehouse Management</a:t>
            </a:r>
            <a:endParaRPr lang="en-US" sz="1950" dirty="0"/>
          </a:p>
        </p:txBody>
      </p:sp>
      <p:pic>
        <p:nvPicPr>
          <p:cNvPr id="3" name="Image 0" descr="preencoded.png"/>
          <p:cNvPicPr>
            <a:picLocks noChangeAspect="1"/>
          </p:cNvPicPr>
          <p:nvPr/>
        </p:nvPicPr>
        <p:blipFill>
          <a:blip r:embed="rId1"/>
          <a:stretch>
            <a:fillRect/>
          </a:stretch>
        </p:blipFill>
        <p:spPr>
          <a:xfrm>
            <a:off x="10267355" y="328613"/>
            <a:ext cx="968097" cy="361474"/>
          </a:xfrm>
          <a:prstGeom prst="rect">
            <a:avLst/>
          </a:prstGeom>
        </p:spPr>
      </p:pic>
      <p:sp>
        <p:nvSpPr>
          <p:cNvPr id="4" name="Text 1"/>
          <p:cNvSpPr/>
          <p:nvPr/>
        </p:nvSpPr>
        <p:spPr>
          <a:xfrm>
            <a:off x="3402449" y="820222"/>
            <a:ext cx="2355413" cy="248007"/>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Real-Time Material Control</a:t>
            </a:r>
            <a:endParaRPr lang="en-US" sz="1550" dirty="0"/>
          </a:p>
        </p:txBody>
      </p:sp>
      <p:sp>
        <p:nvSpPr>
          <p:cNvPr id="5" name="Text 2"/>
          <p:cNvSpPr/>
          <p:nvPr/>
        </p:nvSpPr>
        <p:spPr>
          <a:xfrm>
            <a:off x="3402449" y="1142643"/>
            <a:ext cx="7825502"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Effective inventory management is critical in EPC operations where projects share common materials, yet each project's requirements must be tracked separately. The Inventory &amp; Warehouse module provides project-wise material tracking while maintaining overall stock visibility, ensuring materials are available when needed without excessive inventory investment.</a:t>
            </a:r>
            <a:endParaRPr lang="en-US" sz="750" dirty="0"/>
          </a:p>
        </p:txBody>
      </p:sp>
      <p:sp>
        <p:nvSpPr>
          <p:cNvPr id="6" name="Shape 3"/>
          <p:cNvSpPr/>
          <p:nvPr/>
        </p:nvSpPr>
        <p:spPr>
          <a:xfrm>
            <a:off x="3402449" y="1555194"/>
            <a:ext cx="1919168" cy="1221343"/>
          </a:xfrm>
          <a:prstGeom prst="roundRect">
            <a:avLst>
              <a:gd name="adj" fmla="val 3413"/>
            </a:avLst>
          </a:prstGeom>
          <a:solidFill>
            <a:srgbClr val="DFECE9"/>
          </a:solidFill>
          <a:ln w="7620">
            <a:solidFill>
              <a:srgbClr val="C5D2CF"/>
            </a:solidFill>
            <a:prstDash val="solid"/>
          </a:ln>
        </p:spPr>
      </p:sp>
      <p:sp>
        <p:nvSpPr>
          <p:cNvPr id="7" name="Shape 4"/>
          <p:cNvSpPr/>
          <p:nvPr/>
        </p:nvSpPr>
        <p:spPr>
          <a:xfrm>
            <a:off x="3509248" y="1661993"/>
            <a:ext cx="297656" cy="297656"/>
          </a:xfrm>
          <a:prstGeom prst="roundRect">
            <a:avLst>
              <a:gd name="adj" fmla="val 30716954"/>
            </a:avLst>
          </a:prstGeom>
          <a:solidFill>
            <a:srgbClr val="437066"/>
          </a:solidFill>
        </p:spPr>
      </p:sp>
      <p:pic>
        <p:nvPicPr>
          <p:cNvPr id="8" name="Image 1" descr="preencoded.pn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1044" y="1743789"/>
            <a:ext cx="133945" cy="133945"/>
          </a:xfrm>
          <a:prstGeom prst="rect">
            <a:avLst/>
          </a:prstGeom>
        </p:spPr>
      </p:pic>
      <p:sp>
        <p:nvSpPr>
          <p:cNvPr id="9" name="Text 5"/>
          <p:cNvSpPr/>
          <p:nvPr/>
        </p:nvSpPr>
        <p:spPr>
          <a:xfrm>
            <a:off x="3509248" y="2009180"/>
            <a:ext cx="1509593"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GRN with Quality Validation</a:t>
            </a:r>
            <a:endParaRPr lang="en-US" sz="950" dirty="0"/>
          </a:p>
        </p:txBody>
      </p:sp>
      <p:sp>
        <p:nvSpPr>
          <p:cNvPr id="10" name="Text 6"/>
          <p:cNvSpPr/>
          <p:nvPr/>
        </p:nvSpPr>
        <p:spPr>
          <a:xfrm>
            <a:off x="3509248" y="2193965"/>
            <a:ext cx="1705570"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Goods Receipt Notes integrated with incoming quality inspection for acceptance control</a:t>
            </a:r>
            <a:endParaRPr lang="en-US" sz="750" dirty="0"/>
          </a:p>
        </p:txBody>
      </p:sp>
      <p:sp>
        <p:nvSpPr>
          <p:cNvPr id="11" name="Shape 7"/>
          <p:cNvSpPr/>
          <p:nvPr/>
        </p:nvSpPr>
        <p:spPr>
          <a:xfrm>
            <a:off x="5371148" y="1555194"/>
            <a:ext cx="1919288" cy="1221343"/>
          </a:xfrm>
          <a:prstGeom prst="roundRect">
            <a:avLst>
              <a:gd name="adj" fmla="val 3413"/>
            </a:avLst>
          </a:prstGeom>
          <a:solidFill>
            <a:srgbClr val="DFECE9"/>
          </a:solidFill>
          <a:ln w="7620">
            <a:solidFill>
              <a:srgbClr val="C5D2CF"/>
            </a:solidFill>
            <a:prstDash val="solid"/>
          </a:ln>
        </p:spPr>
      </p:sp>
      <p:sp>
        <p:nvSpPr>
          <p:cNvPr id="12" name="Shape 8"/>
          <p:cNvSpPr/>
          <p:nvPr/>
        </p:nvSpPr>
        <p:spPr>
          <a:xfrm>
            <a:off x="5477947" y="1661993"/>
            <a:ext cx="297656" cy="297656"/>
          </a:xfrm>
          <a:prstGeom prst="roundRect">
            <a:avLst>
              <a:gd name="adj" fmla="val 30716954"/>
            </a:avLst>
          </a:prstGeom>
          <a:solidFill>
            <a:srgbClr val="437066"/>
          </a:solidFill>
        </p:spPr>
      </p:sp>
      <p:pic>
        <p:nvPicPr>
          <p:cNvPr id="13" name="Image 2" descr="preencoded.png"/>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5559743" y="1743789"/>
            <a:ext cx="133945" cy="133945"/>
          </a:xfrm>
          <a:prstGeom prst="rect">
            <a:avLst/>
          </a:prstGeom>
        </p:spPr>
      </p:pic>
      <p:sp>
        <p:nvSpPr>
          <p:cNvPr id="14" name="Text 9"/>
          <p:cNvSpPr/>
          <p:nvPr/>
        </p:nvSpPr>
        <p:spPr>
          <a:xfrm>
            <a:off x="5477947" y="2009180"/>
            <a:ext cx="1494115"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Rack/Bin/Location Tracking</a:t>
            </a:r>
            <a:endParaRPr lang="en-US" sz="950" dirty="0"/>
          </a:p>
        </p:txBody>
      </p:sp>
      <p:sp>
        <p:nvSpPr>
          <p:cNvPr id="15" name="Text 10"/>
          <p:cNvSpPr/>
          <p:nvPr/>
        </p:nvSpPr>
        <p:spPr>
          <a:xfrm>
            <a:off x="5477947" y="2193965"/>
            <a:ext cx="1705689"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Multi-level location management ensures rapid material retrieval and accurate stock counts</a:t>
            </a:r>
            <a:endParaRPr lang="en-US" sz="750" dirty="0"/>
          </a:p>
        </p:txBody>
      </p:sp>
      <p:sp>
        <p:nvSpPr>
          <p:cNvPr id="16" name="Shape 11"/>
          <p:cNvSpPr/>
          <p:nvPr/>
        </p:nvSpPr>
        <p:spPr>
          <a:xfrm>
            <a:off x="7339965" y="1555194"/>
            <a:ext cx="1919168" cy="1221343"/>
          </a:xfrm>
          <a:prstGeom prst="roundRect">
            <a:avLst>
              <a:gd name="adj" fmla="val 3413"/>
            </a:avLst>
          </a:prstGeom>
          <a:solidFill>
            <a:srgbClr val="DFECE9"/>
          </a:solidFill>
          <a:ln w="7620">
            <a:solidFill>
              <a:srgbClr val="C5D2CF"/>
            </a:solidFill>
            <a:prstDash val="solid"/>
          </a:ln>
        </p:spPr>
      </p:sp>
      <p:sp>
        <p:nvSpPr>
          <p:cNvPr id="17" name="Shape 12"/>
          <p:cNvSpPr/>
          <p:nvPr/>
        </p:nvSpPr>
        <p:spPr>
          <a:xfrm>
            <a:off x="7446764" y="1661993"/>
            <a:ext cx="297656" cy="297656"/>
          </a:xfrm>
          <a:prstGeom prst="roundRect">
            <a:avLst>
              <a:gd name="adj" fmla="val 30716954"/>
            </a:avLst>
          </a:prstGeom>
          <a:solidFill>
            <a:srgbClr val="437066"/>
          </a:solidFill>
        </p:spPr>
      </p:sp>
      <p:pic>
        <p:nvPicPr>
          <p:cNvPr id="18" name="Image 3" descr="preencoded.png"/>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7528560" y="1743789"/>
            <a:ext cx="133945" cy="133945"/>
          </a:xfrm>
          <a:prstGeom prst="rect">
            <a:avLst/>
          </a:prstGeom>
        </p:spPr>
      </p:pic>
      <p:sp>
        <p:nvSpPr>
          <p:cNvPr id="19" name="Text 13"/>
          <p:cNvSpPr/>
          <p:nvPr/>
        </p:nvSpPr>
        <p:spPr>
          <a:xfrm>
            <a:off x="7446764" y="2009180"/>
            <a:ext cx="1426369"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Batch &amp; Serial Traceability</a:t>
            </a:r>
            <a:endParaRPr lang="en-US" sz="950" dirty="0"/>
          </a:p>
        </p:txBody>
      </p:sp>
      <p:sp>
        <p:nvSpPr>
          <p:cNvPr id="20" name="Text 14"/>
          <p:cNvSpPr/>
          <p:nvPr/>
        </p:nvSpPr>
        <p:spPr>
          <a:xfrm>
            <a:off x="7446764" y="2193965"/>
            <a:ext cx="1705570" cy="475774"/>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Complete material genealogy from supplier batch to project consumption for quality compliance</a:t>
            </a:r>
            <a:endParaRPr lang="en-US" sz="750" dirty="0"/>
          </a:p>
        </p:txBody>
      </p:sp>
      <p:sp>
        <p:nvSpPr>
          <p:cNvPr id="21" name="Shape 15"/>
          <p:cNvSpPr/>
          <p:nvPr/>
        </p:nvSpPr>
        <p:spPr>
          <a:xfrm>
            <a:off x="9308663" y="1555194"/>
            <a:ext cx="1919288" cy="1221343"/>
          </a:xfrm>
          <a:prstGeom prst="roundRect">
            <a:avLst>
              <a:gd name="adj" fmla="val 3413"/>
            </a:avLst>
          </a:prstGeom>
          <a:solidFill>
            <a:srgbClr val="DFECE9"/>
          </a:solidFill>
          <a:ln w="7620">
            <a:solidFill>
              <a:srgbClr val="C5D2CF"/>
            </a:solidFill>
            <a:prstDash val="solid"/>
          </a:ln>
        </p:spPr>
      </p:sp>
      <p:sp>
        <p:nvSpPr>
          <p:cNvPr id="22" name="Shape 16"/>
          <p:cNvSpPr/>
          <p:nvPr/>
        </p:nvSpPr>
        <p:spPr>
          <a:xfrm>
            <a:off x="9415463" y="1661993"/>
            <a:ext cx="297656" cy="297656"/>
          </a:xfrm>
          <a:prstGeom prst="roundRect">
            <a:avLst>
              <a:gd name="adj" fmla="val 30716954"/>
            </a:avLst>
          </a:prstGeom>
          <a:solidFill>
            <a:srgbClr val="437066"/>
          </a:solidFill>
        </p:spPr>
      </p:sp>
      <p:pic>
        <p:nvPicPr>
          <p:cNvPr id="23" name="Image 4" descr="preencoded.png"/>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9497258" y="1743789"/>
            <a:ext cx="133945" cy="133945"/>
          </a:xfrm>
          <a:prstGeom prst="rect">
            <a:avLst/>
          </a:prstGeom>
        </p:spPr>
      </p:pic>
      <p:sp>
        <p:nvSpPr>
          <p:cNvPr id="24" name="Text 17"/>
          <p:cNvSpPr/>
          <p:nvPr/>
        </p:nvSpPr>
        <p:spPr>
          <a:xfrm>
            <a:off x="9415463" y="2009180"/>
            <a:ext cx="1281351"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Project-Wise Allocation</a:t>
            </a:r>
            <a:endParaRPr lang="en-US" sz="950" dirty="0"/>
          </a:p>
        </p:txBody>
      </p:sp>
      <p:sp>
        <p:nvSpPr>
          <p:cNvPr id="25" name="Text 18"/>
          <p:cNvSpPr/>
          <p:nvPr/>
        </p:nvSpPr>
        <p:spPr>
          <a:xfrm>
            <a:off x="9415463" y="2193965"/>
            <a:ext cx="1705689"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Materials reserved and tracked by project prevents allocation conflicts and ensures availability</a:t>
            </a:r>
            <a:endParaRPr lang="en-US" sz="750" dirty="0"/>
          </a:p>
        </p:txBody>
      </p:sp>
      <p:sp>
        <p:nvSpPr>
          <p:cNvPr id="26" name="Shape 19"/>
          <p:cNvSpPr/>
          <p:nvPr/>
        </p:nvSpPr>
        <p:spPr>
          <a:xfrm>
            <a:off x="3402449" y="2826068"/>
            <a:ext cx="3887986" cy="983456"/>
          </a:xfrm>
          <a:prstGeom prst="roundRect">
            <a:avLst>
              <a:gd name="adj" fmla="val 4238"/>
            </a:avLst>
          </a:prstGeom>
          <a:solidFill>
            <a:srgbClr val="DFECE9"/>
          </a:solidFill>
          <a:ln w="7620">
            <a:solidFill>
              <a:srgbClr val="C5D2CF"/>
            </a:solidFill>
            <a:prstDash val="solid"/>
          </a:ln>
        </p:spPr>
      </p:sp>
      <p:sp>
        <p:nvSpPr>
          <p:cNvPr id="27" name="Shape 20"/>
          <p:cNvSpPr/>
          <p:nvPr/>
        </p:nvSpPr>
        <p:spPr>
          <a:xfrm>
            <a:off x="3509248" y="2932867"/>
            <a:ext cx="297656" cy="297656"/>
          </a:xfrm>
          <a:prstGeom prst="roundRect">
            <a:avLst>
              <a:gd name="adj" fmla="val 30716954"/>
            </a:avLst>
          </a:prstGeom>
          <a:solidFill>
            <a:srgbClr val="437066"/>
          </a:solidFill>
        </p:spPr>
      </p:sp>
      <p:pic>
        <p:nvPicPr>
          <p:cNvPr id="28" name="Image 5" descr="preencoded.png"/>
          <p:cNvPicPr>
            <a:picLocks noChangeAspect="1"/>
          </p:cNvPicPr>
          <p:nvPr/>
        </p:nvPicPr>
        <p:blipFill>
          <a:blip r:embed="rId2">
            <a:extLst>
              <a:ext uri="{96DAC541-7B7A-43D3-8B79-37D633B846F1}">
                <asvg:svgBlip xmlns:asvg="http://schemas.microsoft.com/office/drawing/2016/SVG/main" r:embed="rId7"/>
              </a:ext>
            </a:extLst>
          </a:blip>
          <a:stretch>
            <a:fillRect/>
          </a:stretch>
        </p:blipFill>
        <p:spPr>
          <a:xfrm>
            <a:off x="3591044" y="3014663"/>
            <a:ext cx="133945" cy="133945"/>
          </a:xfrm>
          <a:prstGeom prst="rect">
            <a:avLst/>
          </a:prstGeom>
        </p:spPr>
      </p:pic>
      <p:sp>
        <p:nvSpPr>
          <p:cNvPr id="29" name="Text 21"/>
          <p:cNvSpPr/>
          <p:nvPr/>
        </p:nvSpPr>
        <p:spPr>
          <a:xfrm>
            <a:off x="3509248" y="3280053"/>
            <a:ext cx="1240393"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Inter-Site Transfers</a:t>
            </a:r>
            <a:endParaRPr lang="en-US" sz="950" dirty="0"/>
          </a:p>
        </p:txBody>
      </p:sp>
      <p:sp>
        <p:nvSpPr>
          <p:cNvPr id="30" name="Text 22"/>
          <p:cNvSpPr/>
          <p:nvPr/>
        </p:nvSpPr>
        <p:spPr>
          <a:xfrm>
            <a:off x="3509248" y="3464838"/>
            <a:ext cx="3674388" cy="237887"/>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Material movement between warehouses and project sites tracked with complete audit trail</a:t>
            </a:r>
            <a:endParaRPr lang="en-US" sz="750" dirty="0"/>
          </a:p>
        </p:txBody>
      </p:sp>
      <p:sp>
        <p:nvSpPr>
          <p:cNvPr id="31" name="Shape 23"/>
          <p:cNvSpPr/>
          <p:nvPr/>
        </p:nvSpPr>
        <p:spPr>
          <a:xfrm>
            <a:off x="7339965" y="2826068"/>
            <a:ext cx="3887986" cy="983456"/>
          </a:xfrm>
          <a:prstGeom prst="roundRect">
            <a:avLst>
              <a:gd name="adj" fmla="val 4238"/>
            </a:avLst>
          </a:prstGeom>
          <a:solidFill>
            <a:srgbClr val="DFECE9"/>
          </a:solidFill>
          <a:ln w="7620">
            <a:solidFill>
              <a:srgbClr val="C5D2CF"/>
            </a:solidFill>
            <a:prstDash val="solid"/>
          </a:ln>
        </p:spPr>
      </p:sp>
      <p:sp>
        <p:nvSpPr>
          <p:cNvPr id="32" name="Shape 24"/>
          <p:cNvSpPr/>
          <p:nvPr/>
        </p:nvSpPr>
        <p:spPr>
          <a:xfrm>
            <a:off x="7446764" y="2932867"/>
            <a:ext cx="297656" cy="297656"/>
          </a:xfrm>
          <a:prstGeom prst="roundRect">
            <a:avLst>
              <a:gd name="adj" fmla="val 30716954"/>
            </a:avLst>
          </a:prstGeom>
          <a:solidFill>
            <a:srgbClr val="437066"/>
          </a:solidFill>
        </p:spPr>
      </p:sp>
      <p:pic>
        <p:nvPicPr>
          <p:cNvPr id="33" name="Image 6" descr="preencoded.png"/>
          <p:cNvPicPr>
            <a:picLocks noChangeAspect="1"/>
          </p:cNvPicPr>
          <p:nvPr/>
        </p:nvPicPr>
        <p:blipFill>
          <a:blip r:embed="rId2">
            <a:extLst>
              <a:ext uri="{96DAC541-7B7A-43D3-8B79-37D633B846F1}">
                <asvg:svgBlip xmlns:asvg="http://schemas.microsoft.com/office/drawing/2016/SVG/main" r:embed="rId8"/>
              </a:ext>
            </a:extLst>
          </a:blip>
          <a:stretch>
            <a:fillRect/>
          </a:stretch>
        </p:blipFill>
        <p:spPr>
          <a:xfrm>
            <a:off x="7528560" y="3014663"/>
            <a:ext cx="133945" cy="133945"/>
          </a:xfrm>
          <a:prstGeom prst="rect">
            <a:avLst/>
          </a:prstGeom>
        </p:spPr>
      </p:pic>
      <p:sp>
        <p:nvSpPr>
          <p:cNvPr id="34" name="Text 25"/>
          <p:cNvSpPr/>
          <p:nvPr/>
        </p:nvSpPr>
        <p:spPr>
          <a:xfrm>
            <a:off x="7446764" y="3280053"/>
            <a:ext cx="1240393"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Stock Valuation</a:t>
            </a:r>
            <a:endParaRPr lang="en-US" sz="950" dirty="0"/>
          </a:p>
        </p:txBody>
      </p:sp>
      <p:sp>
        <p:nvSpPr>
          <p:cNvPr id="35" name="Text 26"/>
          <p:cNvSpPr/>
          <p:nvPr/>
        </p:nvSpPr>
        <p:spPr>
          <a:xfrm>
            <a:off x="7446764" y="3464838"/>
            <a:ext cx="3674388" cy="237887"/>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Real-time inventory valuation using FIFO, weighted average, or standard costing methods</a:t>
            </a:r>
            <a:endParaRPr lang="en-US" sz="750" dirty="0"/>
          </a:p>
        </p:txBody>
      </p:sp>
      <p:sp>
        <p:nvSpPr>
          <p:cNvPr id="36" name="Shape 27"/>
          <p:cNvSpPr/>
          <p:nvPr/>
        </p:nvSpPr>
        <p:spPr>
          <a:xfrm>
            <a:off x="3402449" y="3865245"/>
            <a:ext cx="947005" cy="247129"/>
          </a:xfrm>
          <a:prstGeom prst="roundRect">
            <a:avLst>
              <a:gd name="adj" fmla="val 51801"/>
            </a:avLst>
          </a:prstGeom>
          <a:solidFill>
            <a:srgbClr val="FFFFFF">
              <a:alpha val="20000"/>
            </a:srgbClr>
          </a:solidFill>
          <a:ln w="7620">
            <a:solidFill>
              <a:srgbClr val="000000"/>
            </a:solidFill>
            <a:prstDash val="solid"/>
          </a:ln>
        </p:spPr>
      </p:sp>
      <p:pic>
        <p:nvPicPr>
          <p:cNvPr id="37" name="Image 7" descr="preencoded.png"/>
          <p:cNvPicPr>
            <a:picLocks noChangeAspect="1"/>
          </p:cNvPicPr>
          <p:nvPr/>
        </p:nvPicPr>
        <p:blipFill>
          <a:blip r:embed="rId9"/>
          <a:stretch>
            <a:fillRect/>
          </a:stretch>
        </p:blipFill>
        <p:spPr>
          <a:xfrm>
            <a:off x="3474528" y="3927027"/>
            <a:ext cx="123564" cy="123564"/>
          </a:xfrm>
          <a:prstGeom prst="rect">
            <a:avLst/>
          </a:prstGeom>
        </p:spPr>
      </p:pic>
      <p:sp>
        <p:nvSpPr>
          <p:cNvPr id="38" name="Text 28"/>
          <p:cNvSpPr/>
          <p:nvPr/>
        </p:nvSpPr>
        <p:spPr>
          <a:xfrm>
            <a:off x="3639281" y="3896136"/>
            <a:ext cx="638094" cy="185346"/>
          </a:xfrm>
          <a:prstGeom prst="rect">
            <a:avLst/>
          </a:prstGeom>
          <a:noFill/>
        </p:spPr>
        <p:txBody>
          <a:bodyPr wrap="none" lIns="0" tIns="0" rIns="0" bIns="0" rtlCol="0" anchor="t"/>
          <a:lstStyle/>
          <a:p>
            <a:pPr marL="0" indent="0" algn="l">
              <a:lnSpc>
                <a:spcPts val="1050"/>
              </a:lnSpc>
              <a:buNone/>
            </a:pPr>
            <a:r>
              <a:rPr lang="en-US" sz="700" dirty="0">
                <a:solidFill>
                  <a:srgbClr val="2C3249"/>
                </a:solidFill>
              </a:rPr>
              <a:t>Before ERP</a:t>
            </a:r>
            <a:endParaRPr lang="en-US" sz="700" dirty="0"/>
          </a:p>
        </p:txBody>
      </p:sp>
      <p:sp>
        <p:nvSpPr>
          <p:cNvPr id="39" name="Shape 29"/>
          <p:cNvSpPr/>
          <p:nvPr/>
        </p:nvSpPr>
        <p:spPr>
          <a:xfrm>
            <a:off x="4431830" y="3865245"/>
            <a:ext cx="848218" cy="247129"/>
          </a:xfrm>
          <a:prstGeom prst="roundRect">
            <a:avLst>
              <a:gd name="adj" fmla="val 51801"/>
            </a:avLst>
          </a:prstGeom>
          <a:solidFill>
            <a:srgbClr val="FFFFFF">
              <a:alpha val="20000"/>
            </a:srgbClr>
          </a:solidFill>
          <a:ln w="7620">
            <a:solidFill>
              <a:srgbClr val="000000"/>
            </a:solidFill>
            <a:prstDash val="solid"/>
          </a:ln>
        </p:spPr>
      </p:sp>
      <p:pic>
        <p:nvPicPr>
          <p:cNvPr id="40" name="Image 8" descr="preencoded.png"/>
          <p:cNvPicPr>
            <a:picLocks noChangeAspect="1"/>
          </p:cNvPicPr>
          <p:nvPr/>
        </p:nvPicPr>
        <p:blipFill>
          <a:blip r:embed="rId10"/>
          <a:stretch>
            <a:fillRect/>
          </a:stretch>
        </p:blipFill>
        <p:spPr>
          <a:xfrm>
            <a:off x="4503909" y="3927027"/>
            <a:ext cx="123564" cy="123564"/>
          </a:xfrm>
          <a:prstGeom prst="rect">
            <a:avLst/>
          </a:prstGeom>
        </p:spPr>
      </p:pic>
      <p:sp>
        <p:nvSpPr>
          <p:cNvPr id="41" name="Text 30"/>
          <p:cNvSpPr/>
          <p:nvPr/>
        </p:nvSpPr>
        <p:spPr>
          <a:xfrm>
            <a:off x="4668662" y="3896136"/>
            <a:ext cx="539307" cy="185346"/>
          </a:xfrm>
          <a:prstGeom prst="rect">
            <a:avLst/>
          </a:prstGeom>
          <a:noFill/>
        </p:spPr>
        <p:txBody>
          <a:bodyPr wrap="none" lIns="0" tIns="0" rIns="0" bIns="0" rtlCol="0" anchor="t"/>
          <a:lstStyle/>
          <a:p>
            <a:pPr marL="0" indent="0" algn="l">
              <a:lnSpc>
                <a:spcPts val="1050"/>
              </a:lnSpc>
              <a:buNone/>
            </a:pPr>
            <a:r>
              <a:rPr lang="en-US" sz="700" dirty="0">
                <a:solidFill>
                  <a:srgbClr val="2C3249"/>
                </a:solidFill>
              </a:rPr>
              <a:t>After ERP</a:t>
            </a:r>
            <a:endParaRPr lang="en-US" sz="700" dirty="0"/>
          </a:p>
        </p:txBody>
      </p:sp>
      <p:pic>
        <p:nvPicPr>
          <p:cNvPr id="42" name="Image 9" descr="preencoded.png"/>
          <p:cNvPicPr>
            <a:picLocks noChangeAspect="1"/>
          </p:cNvPicPr>
          <p:nvPr/>
        </p:nvPicPr>
        <p:blipFill>
          <a:blip r:embed="rId11"/>
          <a:stretch>
            <a:fillRect/>
          </a:stretch>
        </p:blipFill>
        <p:spPr>
          <a:xfrm>
            <a:off x="3402449" y="4215344"/>
            <a:ext cx="7825740" cy="4036434"/>
          </a:xfrm>
          <a:prstGeom prst="rect">
            <a:avLst/>
          </a:prstGeom>
        </p:spPr>
      </p:pic>
      <p:sp>
        <p:nvSpPr>
          <p:cNvPr id="43" name="Text 31"/>
          <p:cNvSpPr/>
          <p:nvPr/>
        </p:nvSpPr>
        <p:spPr>
          <a:xfrm>
            <a:off x="3402449" y="8303181"/>
            <a:ext cx="7825502" cy="237887"/>
          </a:xfrm>
          <a:prstGeom prst="rect">
            <a:avLst/>
          </a:prstGeom>
          <a:noFill/>
        </p:spPr>
        <p:txBody>
          <a:bodyPr wrap="square" lIns="0" tIns="0" rIns="0" bIns="0" rtlCol="0" anchor="t"/>
          <a:lstStyle/>
          <a:p>
            <a:pPr marL="0" indent="0" algn="l">
              <a:lnSpc>
                <a:spcPts val="900"/>
              </a:lnSpc>
              <a:buNone/>
            </a:pPr>
            <a:r>
              <a:rPr lang="en-US" sz="7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Accurate material availability visibility and project-wise cost control transform inventory from a cost burden into a strategic asset that supports efficient project execution.</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739390" y="987266"/>
            <a:ext cx="3162300" cy="362664"/>
          </a:xfrm>
          <a:prstGeom prst="rect">
            <a:avLst/>
          </a:prstGeom>
          <a:noFill/>
        </p:spPr>
        <p:txBody>
          <a:bodyPr wrap="none" lIns="0" tIns="0" rIns="0" bIns="0" rtlCol="0" anchor="t"/>
          <a:lstStyle/>
          <a:p>
            <a:pPr marL="0" indent="0" algn="l">
              <a:lnSpc>
                <a:spcPts val="2850"/>
              </a:lnSpc>
              <a:buNone/>
            </a:pPr>
            <a:r>
              <a:rPr lang="en-US" sz="2250" dirty="0">
                <a:solidFill>
                  <a:srgbClr val="272D45"/>
                </a:solidFill>
                <a:latin typeface="Kanit Light" pitchFamily="34" charset="0"/>
                <a:ea typeface="Kanit Light" pitchFamily="34" charset="-122"/>
                <a:cs typeface="Kanit Light" pitchFamily="34" charset="-120"/>
              </a:rPr>
              <a:t>Production &amp; Fabrication</a:t>
            </a:r>
            <a:endParaRPr lang="en-US" sz="2250" dirty="0"/>
          </a:p>
        </p:txBody>
      </p:sp>
      <p:pic>
        <p:nvPicPr>
          <p:cNvPr id="3" name="Image 0" descr="preencoded.png"/>
          <p:cNvPicPr>
            <a:picLocks noChangeAspect="1"/>
          </p:cNvPicPr>
          <p:nvPr/>
        </p:nvPicPr>
        <p:blipFill>
          <a:blip r:embed="rId1"/>
          <a:stretch>
            <a:fillRect/>
          </a:stretch>
        </p:blipFill>
        <p:spPr>
          <a:xfrm>
            <a:off x="10766465" y="995839"/>
            <a:ext cx="1132046" cy="422791"/>
          </a:xfrm>
          <a:prstGeom prst="rect">
            <a:avLst/>
          </a:prstGeom>
        </p:spPr>
      </p:pic>
      <p:sp>
        <p:nvSpPr>
          <p:cNvPr id="4" name="Text 1"/>
          <p:cNvSpPr/>
          <p:nvPr/>
        </p:nvSpPr>
        <p:spPr>
          <a:xfrm>
            <a:off x="2739390" y="1596628"/>
            <a:ext cx="3659505" cy="290036"/>
          </a:xfrm>
          <a:prstGeom prst="rect">
            <a:avLst/>
          </a:prstGeom>
          <a:noFill/>
        </p:spPr>
        <p:txBody>
          <a:bodyPr wrap="none" lIns="0" tIns="0" rIns="0" bIns="0" rtlCol="0" anchor="t"/>
          <a:lstStyle/>
          <a:p>
            <a:pPr marL="0" indent="0" algn="l">
              <a:lnSpc>
                <a:spcPts val="2250"/>
              </a:lnSpc>
              <a:buNone/>
            </a:pPr>
            <a:r>
              <a:rPr lang="en-US" sz="1800" dirty="0">
                <a:solidFill>
                  <a:srgbClr val="272D45"/>
                </a:solidFill>
                <a:latin typeface="Kanit Light" pitchFamily="34" charset="0"/>
                <a:ea typeface="Kanit Light" pitchFamily="34" charset="-122"/>
                <a:cs typeface="Kanit Light" pitchFamily="34" charset="-120"/>
              </a:rPr>
              <a:t>Controlled Manufacturing Execution</a:t>
            </a:r>
            <a:endParaRPr lang="en-US" sz="1800" dirty="0"/>
          </a:p>
        </p:txBody>
      </p:sp>
      <p:sp>
        <p:nvSpPr>
          <p:cNvPr id="5" name="Text 2"/>
          <p:cNvSpPr/>
          <p:nvPr/>
        </p:nvSpPr>
        <p:spPr>
          <a:xfrm>
            <a:off x="2739390" y="1988344"/>
            <a:ext cx="9151620" cy="441484"/>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For EPC organizations with in-house fabrication capabilities, the Production &amp; Fabrication module transforms shop floor operations from informal, paper-based processes into structured, traceable manufacturing execution. Every work order is planned, scheduled, and tracked with complete material consumption and labor recording.</a:t>
            </a:r>
            <a:endParaRPr lang="en-US" sz="900" dirty="0"/>
          </a:p>
        </p:txBody>
      </p:sp>
      <p:pic>
        <p:nvPicPr>
          <p:cNvPr id="6" name="Image 1" descr="preencoded.png"/>
          <p:cNvPicPr>
            <a:picLocks noChangeAspect="1"/>
          </p:cNvPicPr>
          <p:nvPr/>
        </p:nvPicPr>
        <p:blipFill>
          <a:blip r:embed="rId2"/>
          <a:stretch>
            <a:fillRect/>
          </a:stretch>
        </p:blipFill>
        <p:spPr>
          <a:xfrm>
            <a:off x="2739390" y="2582466"/>
            <a:ext cx="580192" cy="775216"/>
          </a:xfrm>
          <a:prstGeom prst="rect">
            <a:avLst/>
          </a:prstGeom>
        </p:spPr>
      </p:pic>
      <p:sp>
        <p:nvSpPr>
          <p:cNvPr id="7" name="Text 3"/>
          <p:cNvSpPr/>
          <p:nvPr/>
        </p:nvSpPr>
        <p:spPr>
          <a:xfrm>
            <a:off x="3387328" y="2698433"/>
            <a:ext cx="1450658" cy="181213"/>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BOM &amp; Routing</a:t>
            </a:r>
            <a:endParaRPr lang="en-US" sz="1100" dirty="0"/>
          </a:p>
        </p:txBody>
      </p:sp>
      <p:sp>
        <p:nvSpPr>
          <p:cNvPr id="8" name="Text 4"/>
          <p:cNvSpPr/>
          <p:nvPr/>
        </p:nvSpPr>
        <p:spPr>
          <a:xfrm>
            <a:off x="3387328" y="2947392"/>
            <a:ext cx="3786307" cy="294323"/>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Engineering Bill of Materials linked to manufacturing routing for structured production planning</a:t>
            </a:r>
            <a:endParaRPr lang="en-US" sz="900" dirty="0"/>
          </a:p>
        </p:txBody>
      </p:sp>
      <p:pic>
        <p:nvPicPr>
          <p:cNvPr id="9" name="Image 2" descr="preencoded.png"/>
          <p:cNvPicPr>
            <a:picLocks noChangeAspect="1"/>
          </p:cNvPicPr>
          <p:nvPr/>
        </p:nvPicPr>
        <p:blipFill>
          <a:blip r:embed="rId3"/>
          <a:stretch>
            <a:fillRect/>
          </a:stretch>
        </p:blipFill>
        <p:spPr>
          <a:xfrm>
            <a:off x="2739390" y="3357682"/>
            <a:ext cx="580192" cy="775216"/>
          </a:xfrm>
          <a:prstGeom prst="rect">
            <a:avLst/>
          </a:prstGeom>
        </p:spPr>
      </p:pic>
      <p:sp>
        <p:nvSpPr>
          <p:cNvPr id="10" name="Text 5"/>
          <p:cNvSpPr/>
          <p:nvPr/>
        </p:nvSpPr>
        <p:spPr>
          <a:xfrm>
            <a:off x="3387328" y="3473648"/>
            <a:ext cx="1450658" cy="181213"/>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Production Planning</a:t>
            </a:r>
            <a:endParaRPr lang="en-US" sz="1100" dirty="0"/>
          </a:p>
        </p:txBody>
      </p:sp>
      <p:sp>
        <p:nvSpPr>
          <p:cNvPr id="11" name="Text 6"/>
          <p:cNvSpPr/>
          <p:nvPr/>
        </p:nvSpPr>
        <p:spPr>
          <a:xfrm>
            <a:off x="3387328" y="3722608"/>
            <a:ext cx="3786307" cy="294323"/>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Capacity-based scheduling considers machine availability, labor, and material constraints</a:t>
            </a:r>
            <a:endParaRPr lang="en-US" sz="900" dirty="0"/>
          </a:p>
        </p:txBody>
      </p:sp>
      <p:pic>
        <p:nvPicPr>
          <p:cNvPr id="12" name="Image 3" descr="preencoded.png"/>
          <p:cNvPicPr>
            <a:picLocks noChangeAspect="1"/>
          </p:cNvPicPr>
          <p:nvPr/>
        </p:nvPicPr>
        <p:blipFill>
          <a:blip r:embed="rId4"/>
          <a:stretch>
            <a:fillRect/>
          </a:stretch>
        </p:blipFill>
        <p:spPr>
          <a:xfrm>
            <a:off x="2739390" y="4132898"/>
            <a:ext cx="580192" cy="775216"/>
          </a:xfrm>
          <a:prstGeom prst="rect">
            <a:avLst/>
          </a:prstGeom>
        </p:spPr>
      </p:pic>
      <p:sp>
        <p:nvSpPr>
          <p:cNvPr id="13" name="Text 7"/>
          <p:cNvSpPr/>
          <p:nvPr/>
        </p:nvSpPr>
        <p:spPr>
          <a:xfrm>
            <a:off x="3387328" y="4248864"/>
            <a:ext cx="1450658" cy="181213"/>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Work Orders</a:t>
            </a:r>
            <a:endParaRPr lang="en-US" sz="1100" dirty="0"/>
          </a:p>
        </p:txBody>
      </p:sp>
      <p:sp>
        <p:nvSpPr>
          <p:cNvPr id="14" name="Text 8"/>
          <p:cNvSpPr/>
          <p:nvPr/>
        </p:nvSpPr>
        <p:spPr>
          <a:xfrm>
            <a:off x="3387328" y="4497824"/>
            <a:ext cx="3786307" cy="294323"/>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Job-wise work orders with drawings, specifications, and quality requirements</a:t>
            </a:r>
            <a:endParaRPr lang="en-US" sz="900" dirty="0"/>
          </a:p>
        </p:txBody>
      </p:sp>
      <p:pic>
        <p:nvPicPr>
          <p:cNvPr id="15" name="Image 4" descr="preencoded.png"/>
          <p:cNvPicPr>
            <a:picLocks noChangeAspect="1"/>
          </p:cNvPicPr>
          <p:nvPr/>
        </p:nvPicPr>
        <p:blipFill>
          <a:blip r:embed="rId5"/>
          <a:stretch>
            <a:fillRect/>
          </a:stretch>
        </p:blipFill>
        <p:spPr>
          <a:xfrm>
            <a:off x="2739390" y="4908113"/>
            <a:ext cx="580192" cy="775216"/>
          </a:xfrm>
          <a:prstGeom prst="rect">
            <a:avLst/>
          </a:prstGeom>
        </p:spPr>
      </p:pic>
      <p:sp>
        <p:nvSpPr>
          <p:cNvPr id="16" name="Text 9"/>
          <p:cNvSpPr/>
          <p:nvPr/>
        </p:nvSpPr>
        <p:spPr>
          <a:xfrm>
            <a:off x="3387328" y="5024080"/>
            <a:ext cx="1976557" cy="181213"/>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Material Consumption Tracking</a:t>
            </a:r>
            <a:endParaRPr lang="en-US" sz="1100" dirty="0"/>
          </a:p>
        </p:txBody>
      </p:sp>
      <p:sp>
        <p:nvSpPr>
          <p:cNvPr id="17" name="Text 10"/>
          <p:cNvSpPr/>
          <p:nvPr/>
        </p:nvSpPr>
        <p:spPr>
          <a:xfrm>
            <a:off x="3387328" y="5273040"/>
            <a:ext cx="3786307" cy="294323"/>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Real-time recording of material usage against planned quantities with variance analysis</a:t>
            </a:r>
            <a:endParaRPr lang="en-US" sz="900" dirty="0"/>
          </a:p>
        </p:txBody>
      </p:sp>
      <p:pic>
        <p:nvPicPr>
          <p:cNvPr id="18" name="Image 5" descr="preencoded.png"/>
          <p:cNvPicPr>
            <a:picLocks noChangeAspect="1"/>
          </p:cNvPicPr>
          <p:nvPr/>
        </p:nvPicPr>
        <p:blipFill>
          <a:blip r:embed="rId6"/>
          <a:stretch>
            <a:fillRect/>
          </a:stretch>
        </p:blipFill>
        <p:spPr>
          <a:xfrm>
            <a:off x="2739390" y="5683329"/>
            <a:ext cx="580192" cy="775216"/>
          </a:xfrm>
          <a:prstGeom prst="rect">
            <a:avLst/>
          </a:prstGeom>
        </p:spPr>
      </p:pic>
      <p:sp>
        <p:nvSpPr>
          <p:cNvPr id="19" name="Text 11"/>
          <p:cNvSpPr/>
          <p:nvPr/>
        </p:nvSpPr>
        <p:spPr>
          <a:xfrm>
            <a:off x="3387328" y="5799296"/>
            <a:ext cx="1450658" cy="181213"/>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WIP Monitoring</a:t>
            </a:r>
            <a:endParaRPr lang="en-US" sz="1100" dirty="0"/>
          </a:p>
        </p:txBody>
      </p:sp>
      <p:sp>
        <p:nvSpPr>
          <p:cNvPr id="20" name="Text 12"/>
          <p:cNvSpPr/>
          <p:nvPr/>
        </p:nvSpPr>
        <p:spPr>
          <a:xfrm>
            <a:off x="3387328" y="6048256"/>
            <a:ext cx="3786307" cy="294323"/>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Work-in-Progress tracking provides visibility into shop floor inventory and job status</a:t>
            </a:r>
            <a:endParaRPr lang="en-US" sz="900" dirty="0"/>
          </a:p>
        </p:txBody>
      </p:sp>
      <p:pic>
        <p:nvPicPr>
          <p:cNvPr id="21" name="Image 6" descr="preencoded.png"/>
          <p:cNvPicPr>
            <a:picLocks noChangeAspect="1"/>
          </p:cNvPicPr>
          <p:nvPr/>
        </p:nvPicPr>
        <p:blipFill>
          <a:blip r:embed="rId7"/>
          <a:stretch>
            <a:fillRect/>
          </a:stretch>
        </p:blipFill>
        <p:spPr>
          <a:xfrm>
            <a:off x="2739390" y="6458545"/>
            <a:ext cx="580192" cy="775216"/>
          </a:xfrm>
          <a:prstGeom prst="rect">
            <a:avLst/>
          </a:prstGeom>
        </p:spPr>
      </p:pic>
      <p:sp>
        <p:nvSpPr>
          <p:cNvPr id="22" name="Text 13"/>
          <p:cNvSpPr/>
          <p:nvPr/>
        </p:nvSpPr>
        <p:spPr>
          <a:xfrm>
            <a:off x="3387328" y="6574512"/>
            <a:ext cx="1450658" cy="181213"/>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Readiness Tracking</a:t>
            </a:r>
            <a:endParaRPr lang="en-US" sz="1100" dirty="0"/>
          </a:p>
        </p:txBody>
      </p:sp>
      <p:sp>
        <p:nvSpPr>
          <p:cNvPr id="23" name="Text 14"/>
          <p:cNvSpPr/>
          <p:nvPr/>
        </p:nvSpPr>
        <p:spPr>
          <a:xfrm>
            <a:off x="3387328" y="6823472"/>
            <a:ext cx="3786307" cy="294323"/>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Completion status monitoring ensures timely availability for dispatch and installation</a:t>
            </a:r>
            <a:endParaRPr lang="en-US" sz="900" dirty="0"/>
          </a:p>
        </p:txBody>
      </p:sp>
      <p:sp>
        <p:nvSpPr>
          <p:cNvPr id="24" name="Text 15"/>
          <p:cNvSpPr/>
          <p:nvPr/>
        </p:nvSpPr>
        <p:spPr>
          <a:xfrm>
            <a:off x="7464385" y="2573893"/>
            <a:ext cx="2025848" cy="217527"/>
          </a:xfrm>
          <a:prstGeom prst="rect">
            <a:avLst/>
          </a:prstGeom>
          <a:noFill/>
        </p:spPr>
        <p:txBody>
          <a:bodyPr wrap="none" lIns="0" tIns="0" rIns="0" bIns="0" rtlCol="0" anchor="t"/>
          <a:lstStyle/>
          <a:p>
            <a:pPr marL="0" indent="0" algn="l">
              <a:lnSpc>
                <a:spcPts val="1700"/>
              </a:lnSpc>
              <a:buNone/>
            </a:pPr>
            <a:r>
              <a:rPr lang="en-US" sz="1350" dirty="0">
                <a:solidFill>
                  <a:srgbClr val="272D45"/>
                </a:solidFill>
                <a:latin typeface="Kanit Light" pitchFamily="34" charset="0"/>
                <a:ea typeface="Kanit Light" pitchFamily="34" charset="-122"/>
                <a:cs typeface="Kanit Light" pitchFamily="34" charset="-120"/>
              </a:rPr>
              <a:t>Manufacturing Intelligence</a:t>
            </a:r>
            <a:endParaRPr lang="en-US" sz="1350" dirty="0"/>
          </a:p>
        </p:txBody>
      </p:sp>
      <p:sp>
        <p:nvSpPr>
          <p:cNvPr id="25" name="Text 16"/>
          <p:cNvSpPr/>
          <p:nvPr/>
        </p:nvSpPr>
        <p:spPr>
          <a:xfrm>
            <a:off x="7464385" y="2859167"/>
            <a:ext cx="4434245" cy="441484"/>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system captures granular production data that enables continuous improvement initiatives. Material consumption variances highlight wastage opportunities, while labor hour tracking reveals productivity patterns.</a:t>
            </a:r>
            <a:endParaRPr lang="en-US" sz="900" dirty="0"/>
          </a:p>
        </p:txBody>
      </p:sp>
      <p:sp>
        <p:nvSpPr>
          <p:cNvPr id="26" name="Text 17"/>
          <p:cNvSpPr/>
          <p:nvPr/>
        </p:nvSpPr>
        <p:spPr>
          <a:xfrm>
            <a:off x="7464385" y="3361611"/>
            <a:ext cx="4434245" cy="441484"/>
          </a:xfrm>
          <a:prstGeom prst="rect">
            <a:avLst/>
          </a:prstGeom>
          <a:noFill/>
        </p:spPr>
        <p:txBody>
          <a:bodyPr wrap="square" lIns="0" tIns="0" rIns="0" bIns="0" rtlCol="0" anchor="t"/>
          <a:lstStyle/>
          <a:p>
            <a:pPr marL="0" indent="0" algn="l">
              <a:lnSpc>
                <a:spcPts val="115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Work order-level costing provides true job profitability, showing which products or configurations deliver the best margins. This intelligence guides make-versus-buy decisions and pricing strategies.</a:t>
            </a:r>
            <a:endParaRPr lang="en-US" sz="900" dirty="0"/>
          </a:p>
        </p:txBody>
      </p:sp>
      <p:sp>
        <p:nvSpPr>
          <p:cNvPr id="27" name="Shape 18"/>
          <p:cNvSpPr/>
          <p:nvPr/>
        </p:nvSpPr>
        <p:spPr>
          <a:xfrm>
            <a:off x="7464385" y="3879413"/>
            <a:ext cx="4434245" cy="657106"/>
          </a:xfrm>
          <a:prstGeom prst="roundRect">
            <a:avLst>
              <a:gd name="adj" fmla="val 7418"/>
            </a:avLst>
          </a:prstGeom>
          <a:solidFill>
            <a:srgbClr val="CFE2DE"/>
          </a:solidFill>
        </p:spPr>
      </p:sp>
      <p:pic>
        <p:nvPicPr>
          <p:cNvPr id="28" name="Image 7" descr="preencoded.png"/>
          <p:cNvPicPr>
            <a:picLocks noChangeAspect="1"/>
          </p:cNvPicPr>
          <p:nvPr/>
        </p:nvPicPr>
        <p:blipFill>
          <a:blip r:embed="rId8"/>
          <a:stretch>
            <a:fillRect/>
          </a:stretch>
        </p:blipFill>
        <p:spPr>
          <a:xfrm>
            <a:off x="7580352" y="4024312"/>
            <a:ext cx="145018" cy="115967"/>
          </a:xfrm>
          <a:prstGeom prst="rect">
            <a:avLst/>
          </a:prstGeom>
        </p:spPr>
      </p:pic>
      <p:sp>
        <p:nvSpPr>
          <p:cNvPr id="29" name="Text 19"/>
          <p:cNvSpPr/>
          <p:nvPr/>
        </p:nvSpPr>
        <p:spPr>
          <a:xfrm>
            <a:off x="7841337" y="3976092"/>
            <a:ext cx="3941326" cy="441484"/>
          </a:xfrm>
          <a:prstGeom prst="rect">
            <a:avLst/>
          </a:prstGeom>
          <a:noFill/>
        </p:spPr>
        <p:txBody>
          <a:bodyPr wrap="square" lIns="0" tIns="0" rIns="0" bIns="0" rtlCol="0" anchor="t"/>
          <a:lstStyle/>
          <a:p>
            <a:pPr marL="0" indent="0" algn="l">
              <a:lnSpc>
                <a:spcPts val="1150"/>
              </a:lnSpc>
              <a:buNone/>
            </a:pPr>
            <a:r>
              <a:rPr lang="en-US" sz="900" b="1"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Value:</a:t>
            </a:r>
            <a:r>
              <a:rPr lang="en-US" sz="900"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 Reduced material wastage, improved manufacturing efficiency, and accurate job costing transform production from a cost center into a competitive advantage.</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15659" y="1729145"/>
            <a:ext cx="3106460" cy="388263"/>
          </a:xfrm>
          <a:prstGeom prst="rect">
            <a:avLst/>
          </a:prstGeom>
          <a:noFill/>
        </p:spPr>
        <p:txBody>
          <a:bodyPr wrap="none" lIns="0" tIns="0" rIns="0" bIns="0" rtlCol="0" anchor="t"/>
          <a:lstStyle/>
          <a:p>
            <a:pPr marL="0" indent="0" algn="l">
              <a:lnSpc>
                <a:spcPts val="3050"/>
              </a:lnSpc>
              <a:buNone/>
            </a:pPr>
            <a:r>
              <a:rPr lang="en-US" sz="2400" dirty="0">
                <a:solidFill>
                  <a:srgbClr val="272D45"/>
                </a:solidFill>
                <a:latin typeface="Kanit Light" pitchFamily="34" charset="0"/>
                <a:ea typeface="Kanit Light" pitchFamily="34" charset="-122"/>
                <a:cs typeface="Kanit Light" pitchFamily="34" charset="-120"/>
              </a:rPr>
              <a:t>Quality Management</a:t>
            </a:r>
            <a:endParaRPr lang="en-US" sz="2400" dirty="0"/>
          </a:p>
        </p:txBody>
      </p:sp>
      <p:pic>
        <p:nvPicPr>
          <p:cNvPr id="3" name="Image 0" descr="preencoded.png"/>
          <p:cNvPicPr>
            <a:picLocks noChangeAspect="1"/>
          </p:cNvPicPr>
          <p:nvPr/>
        </p:nvPicPr>
        <p:blipFill>
          <a:blip r:embed="rId1"/>
          <a:stretch>
            <a:fillRect/>
          </a:stretch>
        </p:blipFill>
        <p:spPr>
          <a:xfrm>
            <a:off x="11009948" y="1738908"/>
            <a:ext cx="1212175" cy="452676"/>
          </a:xfrm>
          <a:prstGeom prst="rect">
            <a:avLst/>
          </a:prstGeom>
        </p:spPr>
      </p:pic>
      <p:sp>
        <p:nvSpPr>
          <p:cNvPr id="4" name="Text 1"/>
          <p:cNvSpPr/>
          <p:nvPr/>
        </p:nvSpPr>
        <p:spPr>
          <a:xfrm>
            <a:off x="2415659" y="2395776"/>
            <a:ext cx="3159323" cy="310515"/>
          </a:xfrm>
          <a:prstGeom prst="rect">
            <a:avLst/>
          </a:prstGeom>
          <a:noFill/>
        </p:spPr>
        <p:txBody>
          <a:bodyPr wrap="none" lIns="0" tIns="0" rIns="0" bIns="0" rtlCol="0" anchor="t"/>
          <a:lstStyle/>
          <a:p>
            <a:pPr marL="0" indent="0" algn="l">
              <a:lnSpc>
                <a:spcPts val="2400"/>
              </a:lnSpc>
              <a:buNone/>
            </a:pPr>
            <a:r>
              <a:rPr lang="en-US" sz="1950" dirty="0">
                <a:solidFill>
                  <a:srgbClr val="272D45"/>
                </a:solidFill>
                <a:latin typeface="Kanit Light" pitchFamily="34" charset="0"/>
                <a:ea typeface="Kanit Light" pitchFamily="34" charset="-122"/>
                <a:cs typeface="Kanit Light" pitchFamily="34" charset="-120"/>
              </a:rPr>
              <a:t>Integrated Quality Assurance</a:t>
            </a:r>
            <a:endParaRPr lang="en-US" sz="1950" dirty="0"/>
          </a:p>
        </p:txBody>
      </p:sp>
      <p:sp>
        <p:nvSpPr>
          <p:cNvPr id="5" name="Text 2"/>
          <p:cNvSpPr/>
          <p:nvPr/>
        </p:nvSpPr>
        <p:spPr>
          <a:xfrm>
            <a:off x="2415659" y="2822972"/>
            <a:ext cx="9798963" cy="485061"/>
          </a:xfrm>
          <a:prstGeom prst="rect">
            <a:avLst/>
          </a:prstGeom>
          <a:noFill/>
        </p:spPr>
        <p:txBody>
          <a:bodyPr wrap="square" lIns="0" tIns="0" rIns="0" bIns="0" rtlCol="0" anchor="t"/>
          <a:lstStyle/>
          <a:p>
            <a:pPr marL="0" indent="0" algn="l">
              <a:lnSpc>
                <a:spcPts val="1250"/>
              </a:lnSpc>
              <a:buNone/>
            </a:pP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Quality failures in EPC projects lead to rework, delays, and potential safety incidents. The Quality Management module embeds quality controls at every stage of the EPC lifecycle, from incoming material inspection through final customer acceptance. Every inspection, test, and certification is documented with complete traceability.</a:t>
            </a:r>
            <a:endParaRPr lang="en-US" sz="950" dirty="0"/>
          </a:p>
        </p:txBody>
      </p:sp>
      <p:pic>
        <p:nvPicPr>
          <p:cNvPr id="6" name="Image 1" descr="preencoded.png"/>
          <p:cNvPicPr>
            <a:picLocks noChangeAspect="1"/>
          </p:cNvPicPr>
          <p:nvPr/>
        </p:nvPicPr>
        <p:blipFill>
          <a:blip r:embed="rId2"/>
          <a:stretch>
            <a:fillRect/>
          </a:stretch>
        </p:blipFill>
        <p:spPr>
          <a:xfrm>
            <a:off x="2415659" y="3395543"/>
            <a:ext cx="689253" cy="425887"/>
          </a:xfrm>
          <a:prstGeom prst="rect">
            <a:avLst/>
          </a:prstGeom>
        </p:spPr>
      </p:pic>
      <p:sp>
        <p:nvSpPr>
          <p:cNvPr id="7" name="Text 3"/>
          <p:cNvSpPr/>
          <p:nvPr/>
        </p:nvSpPr>
        <p:spPr>
          <a:xfrm>
            <a:off x="3202067" y="3395543"/>
            <a:ext cx="1553170" cy="194191"/>
          </a:xfrm>
          <a:prstGeom prst="rect">
            <a:avLst/>
          </a:prstGeom>
          <a:noFill/>
        </p:spPr>
        <p:txBody>
          <a:bodyPr wrap="none" lIns="0" tIns="0" rIns="0" bIns="0" rtlCol="0" anchor="t"/>
          <a:lstStyle/>
          <a:p>
            <a:pPr marL="0" indent="0" algn="l">
              <a:lnSpc>
                <a:spcPts val="1500"/>
              </a:lnSpc>
              <a:buNone/>
            </a:pPr>
            <a:r>
              <a:rPr lang="en-US" sz="1200" dirty="0">
                <a:solidFill>
                  <a:srgbClr val="2C3249"/>
                </a:solidFill>
                <a:latin typeface="Kanit Light" pitchFamily="34" charset="0"/>
                <a:ea typeface="Kanit Light" pitchFamily="34" charset="-122"/>
                <a:cs typeface="Kanit Light" pitchFamily="34" charset="-120"/>
              </a:rPr>
              <a:t>Incoming Inspection</a:t>
            </a:r>
            <a:endParaRPr lang="en-US" sz="1200" dirty="0"/>
          </a:p>
        </p:txBody>
      </p:sp>
      <p:sp>
        <p:nvSpPr>
          <p:cNvPr id="8" name="Text 4"/>
          <p:cNvSpPr/>
          <p:nvPr/>
        </p:nvSpPr>
        <p:spPr>
          <a:xfrm>
            <a:off x="3202067" y="3636407"/>
            <a:ext cx="1590437" cy="1131808"/>
          </a:xfrm>
          <a:prstGeom prst="rect">
            <a:avLst/>
          </a:prstGeom>
          <a:noFill/>
        </p:spPr>
        <p:txBody>
          <a:bodyPr wrap="square" lIns="0" tIns="0" rIns="0" bIns="0" rtlCol="0" anchor="t"/>
          <a:lstStyle/>
          <a:p>
            <a:pPr marL="0" indent="0" algn="l">
              <a:lnSpc>
                <a:spcPts val="1250"/>
              </a:lnSpc>
              <a:buNone/>
            </a:pP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Material quality verification against purchase specifications before warehouse acceptance prevents defective materials from entering inventory</a:t>
            </a:r>
            <a:endParaRPr lang="en-US" sz="950" dirty="0"/>
          </a:p>
        </p:txBody>
      </p:sp>
      <p:pic>
        <p:nvPicPr>
          <p:cNvPr id="9" name="Image 2" descr="preencoded.png"/>
          <p:cNvPicPr>
            <a:picLocks noChangeAspect="1"/>
          </p:cNvPicPr>
          <p:nvPr/>
        </p:nvPicPr>
        <p:blipFill>
          <a:blip r:embed="rId3"/>
          <a:stretch>
            <a:fillRect/>
          </a:stretch>
        </p:blipFill>
        <p:spPr>
          <a:xfrm>
            <a:off x="4889659" y="3395543"/>
            <a:ext cx="689253" cy="425887"/>
          </a:xfrm>
          <a:prstGeom prst="rect">
            <a:avLst/>
          </a:prstGeom>
        </p:spPr>
      </p:pic>
      <p:sp>
        <p:nvSpPr>
          <p:cNvPr id="10" name="Text 5"/>
          <p:cNvSpPr/>
          <p:nvPr/>
        </p:nvSpPr>
        <p:spPr>
          <a:xfrm>
            <a:off x="5676067" y="3395543"/>
            <a:ext cx="1553170" cy="194191"/>
          </a:xfrm>
          <a:prstGeom prst="rect">
            <a:avLst/>
          </a:prstGeom>
          <a:noFill/>
        </p:spPr>
        <p:txBody>
          <a:bodyPr wrap="none" lIns="0" tIns="0" rIns="0" bIns="0" rtlCol="0" anchor="t"/>
          <a:lstStyle/>
          <a:p>
            <a:pPr marL="0" indent="0" algn="l">
              <a:lnSpc>
                <a:spcPts val="1500"/>
              </a:lnSpc>
              <a:buNone/>
            </a:pPr>
            <a:r>
              <a:rPr lang="en-US" sz="1200" dirty="0">
                <a:solidFill>
                  <a:srgbClr val="2C3249"/>
                </a:solidFill>
                <a:latin typeface="Kanit Light" pitchFamily="34" charset="0"/>
                <a:ea typeface="Kanit Light" pitchFamily="34" charset="-122"/>
                <a:cs typeface="Kanit Light" pitchFamily="34" charset="-120"/>
              </a:rPr>
              <a:t>In-Process Inspection</a:t>
            </a:r>
            <a:endParaRPr lang="en-US" sz="1200" dirty="0"/>
          </a:p>
        </p:txBody>
      </p:sp>
      <p:sp>
        <p:nvSpPr>
          <p:cNvPr id="11" name="Text 6"/>
          <p:cNvSpPr/>
          <p:nvPr/>
        </p:nvSpPr>
        <p:spPr>
          <a:xfrm>
            <a:off x="5676067" y="3636407"/>
            <a:ext cx="1590437" cy="970121"/>
          </a:xfrm>
          <a:prstGeom prst="rect">
            <a:avLst/>
          </a:prstGeom>
          <a:noFill/>
        </p:spPr>
        <p:txBody>
          <a:bodyPr wrap="square" lIns="0" tIns="0" rIns="0" bIns="0" rtlCol="0" anchor="t"/>
          <a:lstStyle/>
          <a:p>
            <a:pPr marL="0" indent="0" algn="l">
              <a:lnSpc>
                <a:spcPts val="1250"/>
              </a:lnSpc>
              <a:buNone/>
            </a:pP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Stage-wise quality checks during manufacturing ensure problems are caught early when correction costs are minimal</a:t>
            </a:r>
            <a:endParaRPr lang="en-US" sz="950" dirty="0"/>
          </a:p>
        </p:txBody>
      </p:sp>
      <p:pic>
        <p:nvPicPr>
          <p:cNvPr id="12" name="Image 3" descr="preencoded.png"/>
          <p:cNvPicPr>
            <a:picLocks noChangeAspect="1"/>
          </p:cNvPicPr>
          <p:nvPr/>
        </p:nvPicPr>
        <p:blipFill>
          <a:blip r:embed="rId4"/>
          <a:stretch>
            <a:fillRect/>
          </a:stretch>
        </p:blipFill>
        <p:spPr>
          <a:xfrm>
            <a:off x="7363658" y="3395543"/>
            <a:ext cx="689253" cy="425887"/>
          </a:xfrm>
          <a:prstGeom prst="rect">
            <a:avLst/>
          </a:prstGeom>
        </p:spPr>
      </p:pic>
      <p:sp>
        <p:nvSpPr>
          <p:cNvPr id="13" name="Text 7"/>
          <p:cNvSpPr/>
          <p:nvPr/>
        </p:nvSpPr>
        <p:spPr>
          <a:xfrm>
            <a:off x="8150066" y="3395543"/>
            <a:ext cx="1553170" cy="194191"/>
          </a:xfrm>
          <a:prstGeom prst="rect">
            <a:avLst/>
          </a:prstGeom>
          <a:noFill/>
        </p:spPr>
        <p:txBody>
          <a:bodyPr wrap="none" lIns="0" tIns="0" rIns="0" bIns="0" rtlCol="0" anchor="t"/>
          <a:lstStyle/>
          <a:p>
            <a:pPr marL="0" indent="0" algn="l">
              <a:lnSpc>
                <a:spcPts val="1500"/>
              </a:lnSpc>
              <a:buNone/>
            </a:pPr>
            <a:r>
              <a:rPr lang="en-US" sz="1200" dirty="0">
                <a:solidFill>
                  <a:srgbClr val="2C3249"/>
                </a:solidFill>
                <a:latin typeface="Kanit Light" pitchFamily="34" charset="0"/>
                <a:ea typeface="Kanit Light" pitchFamily="34" charset="-122"/>
                <a:cs typeface="Kanit Light" pitchFamily="34" charset="-120"/>
              </a:rPr>
              <a:t>Final Inspection</a:t>
            </a:r>
            <a:endParaRPr lang="en-US" sz="1200" dirty="0"/>
          </a:p>
        </p:txBody>
      </p:sp>
      <p:sp>
        <p:nvSpPr>
          <p:cNvPr id="14" name="Text 8"/>
          <p:cNvSpPr/>
          <p:nvPr/>
        </p:nvSpPr>
        <p:spPr>
          <a:xfrm>
            <a:off x="8150066" y="3636407"/>
            <a:ext cx="1590437" cy="646748"/>
          </a:xfrm>
          <a:prstGeom prst="rect">
            <a:avLst/>
          </a:prstGeom>
          <a:noFill/>
        </p:spPr>
        <p:txBody>
          <a:bodyPr wrap="square" lIns="0" tIns="0" rIns="0" bIns="0" rtlCol="0" anchor="t"/>
          <a:lstStyle/>
          <a:p>
            <a:pPr marL="0" indent="0" algn="l">
              <a:lnSpc>
                <a:spcPts val="1250"/>
              </a:lnSpc>
              <a:buNone/>
            </a:pP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Pre-dispatch inspection with test certificates ensures only conforming products reach customers</a:t>
            </a:r>
            <a:endParaRPr lang="en-US" sz="950" dirty="0"/>
          </a:p>
        </p:txBody>
      </p:sp>
      <p:pic>
        <p:nvPicPr>
          <p:cNvPr id="15" name="Image 4" descr="preencoded.png"/>
          <p:cNvPicPr>
            <a:picLocks noChangeAspect="1"/>
          </p:cNvPicPr>
          <p:nvPr/>
        </p:nvPicPr>
        <p:blipFill>
          <a:blip r:embed="rId5"/>
          <a:stretch>
            <a:fillRect/>
          </a:stretch>
        </p:blipFill>
        <p:spPr>
          <a:xfrm>
            <a:off x="9837658" y="3395543"/>
            <a:ext cx="689253" cy="425887"/>
          </a:xfrm>
          <a:prstGeom prst="rect">
            <a:avLst/>
          </a:prstGeom>
        </p:spPr>
      </p:pic>
      <p:sp>
        <p:nvSpPr>
          <p:cNvPr id="16" name="Text 9"/>
          <p:cNvSpPr/>
          <p:nvPr/>
        </p:nvSpPr>
        <p:spPr>
          <a:xfrm>
            <a:off x="10624066" y="3395543"/>
            <a:ext cx="1590556" cy="388382"/>
          </a:xfrm>
          <a:prstGeom prst="rect">
            <a:avLst/>
          </a:prstGeom>
          <a:noFill/>
        </p:spPr>
        <p:txBody>
          <a:bodyPr wrap="square" lIns="0" tIns="0" rIns="0" bIns="0" rtlCol="0" anchor="t"/>
          <a:lstStyle/>
          <a:p>
            <a:pPr marL="0" indent="0" algn="l">
              <a:lnSpc>
                <a:spcPts val="1500"/>
              </a:lnSpc>
              <a:buNone/>
            </a:pPr>
            <a:r>
              <a:rPr lang="en-US" sz="1200" dirty="0">
                <a:solidFill>
                  <a:srgbClr val="2C3249"/>
                </a:solidFill>
                <a:latin typeface="Kanit Light" pitchFamily="34" charset="0"/>
                <a:ea typeface="Kanit Light" pitchFamily="34" charset="-122"/>
                <a:cs typeface="Kanit Light" pitchFamily="34" charset="-120"/>
              </a:rPr>
              <a:t>Welding Qualification Tracking</a:t>
            </a:r>
            <a:endParaRPr lang="en-US" sz="1200" dirty="0"/>
          </a:p>
        </p:txBody>
      </p:sp>
      <p:sp>
        <p:nvSpPr>
          <p:cNvPr id="17" name="Text 10"/>
          <p:cNvSpPr/>
          <p:nvPr/>
        </p:nvSpPr>
        <p:spPr>
          <a:xfrm>
            <a:off x="10624066" y="3830598"/>
            <a:ext cx="1590556" cy="808434"/>
          </a:xfrm>
          <a:prstGeom prst="rect">
            <a:avLst/>
          </a:prstGeom>
          <a:noFill/>
        </p:spPr>
        <p:txBody>
          <a:bodyPr wrap="square" lIns="0" tIns="0" rIns="0" bIns="0" rtlCol="0" anchor="t"/>
          <a:lstStyle/>
          <a:p>
            <a:pPr marL="0" indent="0" algn="l">
              <a:lnSpc>
                <a:spcPts val="1250"/>
              </a:lnSpc>
              <a:buNone/>
            </a:pP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Welder certification management and procedure qualification records ensure compliance with codes and standards</a:t>
            </a:r>
            <a:endParaRPr lang="en-US" sz="950" dirty="0"/>
          </a:p>
        </p:txBody>
      </p:sp>
      <p:pic>
        <p:nvPicPr>
          <p:cNvPr id="18" name="Image 5" descr="preencoded.png"/>
          <p:cNvPicPr>
            <a:picLocks noChangeAspect="1"/>
          </p:cNvPicPr>
          <p:nvPr/>
        </p:nvPicPr>
        <p:blipFill>
          <a:blip r:embed="rId6"/>
          <a:stretch>
            <a:fillRect/>
          </a:stretch>
        </p:blipFill>
        <p:spPr>
          <a:xfrm>
            <a:off x="2415659" y="4923711"/>
            <a:ext cx="689253" cy="425887"/>
          </a:xfrm>
          <a:prstGeom prst="rect">
            <a:avLst/>
          </a:prstGeom>
        </p:spPr>
      </p:pic>
      <p:sp>
        <p:nvSpPr>
          <p:cNvPr id="19" name="Text 11"/>
          <p:cNvSpPr/>
          <p:nvPr/>
        </p:nvSpPr>
        <p:spPr>
          <a:xfrm>
            <a:off x="3202067" y="4923711"/>
            <a:ext cx="1590437" cy="388382"/>
          </a:xfrm>
          <a:prstGeom prst="rect">
            <a:avLst/>
          </a:prstGeom>
          <a:noFill/>
        </p:spPr>
        <p:txBody>
          <a:bodyPr wrap="square" lIns="0" tIns="0" rIns="0" bIns="0" rtlCol="0" anchor="t"/>
          <a:lstStyle/>
          <a:p>
            <a:pPr marL="0" indent="0" algn="l">
              <a:lnSpc>
                <a:spcPts val="1500"/>
              </a:lnSpc>
              <a:buNone/>
            </a:pPr>
            <a:r>
              <a:rPr lang="en-US" sz="1200" dirty="0">
                <a:solidFill>
                  <a:srgbClr val="2C3249"/>
                </a:solidFill>
                <a:latin typeface="Kanit Light" pitchFamily="34" charset="0"/>
                <a:ea typeface="Kanit Light" pitchFamily="34" charset="-122"/>
                <a:cs typeface="Kanit Light" pitchFamily="34" charset="-120"/>
              </a:rPr>
              <a:t>NCR &amp; Defect Management</a:t>
            </a:r>
            <a:endParaRPr lang="en-US" sz="1200" dirty="0"/>
          </a:p>
        </p:txBody>
      </p:sp>
      <p:sp>
        <p:nvSpPr>
          <p:cNvPr id="20" name="Text 12"/>
          <p:cNvSpPr/>
          <p:nvPr/>
        </p:nvSpPr>
        <p:spPr>
          <a:xfrm>
            <a:off x="3202067" y="5358765"/>
            <a:ext cx="1590437" cy="808434"/>
          </a:xfrm>
          <a:prstGeom prst="rect">
            <a:avLst/>
          </a:prstGeom>
          <a:noFill/>
        </p:spPr>
        <p:txBody>
          <a:bodyPr wrap="square" lIns="0" tIns="0" rIns="0" bIns="0" rtlCol="0" anchor="t"/>
          <a:lstStyle/>
          <a:p>
            <a:pPr marL="0" indent="0" algn="l">
              <a:lnSpc>
                <a:spcPts val="1250"/>
              </a:lnSpc>
              <a:buNone/>
            </a:pP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Non-Conformance Reports with root cause analysis and corrective action tracking drive continuous improvement</a:t>
            </a:r>
            <a:endParaRPr lang="en-US" sz="950" dirty="0"/>
          </a:p>
        </p:txBody>
      </p:sp>
      <p:pic>
        <p:nvPicPr>
          <p:cNvPr id="21" name="Image 6" descr="preencoded.png"/>
          <p:cNvPicPr>
            <a:picLocks noChangeAspect="1"/>
          </p:cNvPicPr>
          <p:nvPr/>
        </p:nvPicPr>
        <p:blipFill>
          <a:blip r:embed="rId7"/>
          <a:stretch>
            <a:fillRect/>
          </a:stretch>
        </p:blipFill>
        <p:spPr>
          <a:xfrm>
            <a:off x="4889659" y="4923711"/>
            <a:ext cx="689253" cy="425887"/>
          </a:xfrm>
          <a:prstGeom prst="rect">
            <a:avLst/>
          </a:prstGeom>
        </p:spPr>
      </p:pic>
      <p:sp>
        <p:nvSpPr>
          <p:cNvPr id="22" name="Text 13"/>
          <p:cNvSpPr/>
          <p:nvPr/>
        </p:nvSpPr>
        <p:spPr>
          <a:xfrm>
            <a:off x="5676067" y="4923711"/>
            <a:ext cx="1590437" cy="388382"/>
          </a:xfrm>
          <a:prstGeom prst="rect">
            <a:avLst/>
          </a:prstGeom>
          <a:noFill/>
        </p:spPr>
        <p:txBody>
          <a:bodyPr wrap="square" lIns="0" tIns="0" rIns="0" bIns="0" rtlCol="0" anchor="t"/>
          <a:lstStyle/>
          <a:p>
            <a:pPr marL="0" indent="0" algn="l">
              <a:lnSpc>
                <a:spcPts val="1500"/>
              </a:lnSpc>
              <a:buNone/>
            </a:pPr>
            <a:r>
              <a:rPr lang="en-US" sz="1200" dirty="0">
                <a:solidFill>
                  <a:srgbClr val="2C3249"/>
                </a:solidFill>
                <a:latin typeface="Kanit Light" pitchFamily="34" charset="0"/>
                <a:ea typeface="Kanit Light" pitchFamily="34" charset="-122"/>
                <a:cs typeface="Kanit Light" pitchFamily="34" charset="-120"/>
              </a:rPr>
              <a:t>Calibration &amp; Compliance Records</a:t>
            </a:r>
            <a:endParaRPr lang="en-US" sz="1200" dirty="0"/>
          </a:p>
        </p:txBody>
      </p:sp>
      <p:sp>
        <p:nvSpPr>
          <p:cNvPr id="23" name="Text 14"/>
          <p:cNvSpPr/>
          <p:nvPr/>
        </p:nvSpPr>
        <p:spPr>
          <a:xfrm>
            <a:off x="5676067" y="5358765"/>
            <a:ext cx="1590437" cy="808434"/>
          </a:xfrm>
          <a:prstGeom prst="rect">
            <a:avLst/>
          </a:prstGeom>
          <a:noFill/>
        </p:spPr>
        <p:txBody>
          <a:bodyPr wrap="square" lIns="0" tIns="0" rIns="0" bIns="0" rtlCol="0" anchor="t"/>
          <a:lstStyle/>
          <a:p>
            <a:pPr marL="0" indent="0" algn="l">
              <a:lnSpc>
                <a:spcPts val="1250"/>
              </a:lnSpc>
              <a:buNone/>
            </a:pP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Instrument calibration schedules and compliance documentation maintain audit readiness and measurement accuracy</a:t>
            </a:r>
            <a:endParaRPr lang="en-US" sz="950" dirty="0"/>
          </a:p>
        </p:txBody>
      </p:sp>
      <p:sp>
        <p:nvSpPr>
          <p:cNvPr id="24" name="Text 15"/>
          <p:cNvSpPr/>
          <p:nvPr/>
        </p:nvSpPr>
        <p:spPr>
          <a:xfrm>
            <a:off x="2415659" y="6254710"/>
            <a:ext cx="9798963" cy="323374"/>
          </a:xfrm>
          <a:prstGeom prst="rect">
            <a:avLst/>
          </a:prstGeom>
          <a:noFill/>
        </p:spPr>
        <p:txBody>
          <a:bodyPr wrap="square" lIns="0" tIns="0" rIns="0" bIns="0" rtlCol="0" anchor="t"/>
          <a:lstStyle/>
          <a:p>
            <a:pPr marL="0" indent="0" algn="l">
              <a:lnSpc>
                <a:spcPts val="1250"/>
              </a:lnSpc>
              <a:buNone/>
            </a:pPr>
            <a:r>
              <a:rPr lang="en-US" sz="9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9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Reduced rework costs, improved customer satisfaction, and enhanced audit readiness create a quality culture supported by systematic processes and complete documentation.</a:t>
            </a:r>
            <a:endParaRPr lang="en-US" sz="9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873091" y="1190982"/>
            <a:ext cx="4356735" cy="431244"/>
          </a:xfrm>
          <a:prstGeom prst="rect">
            <a:avLst/>
          </a:prstGeom>
          <a:noFill/>
        </p:spPr>
        <p:txBody>
          <a:bodyPr wrap="none" lIns="0" tIns="0" rIns="0" bIns="0" rtlCol="0" anchor="t"/>
          <a:lstStyle/>
          <a:p>
            <a:pPr marL="0" indent="0" algn="l">
              <a:lnSpc>
                <a:spcPts val="3350"/>
              </a:lnSpc>
              <a:buNone/>
            </a:pPr>
            <a:r>
              <a:rPr lang="en-US" sz="2700" dirty="0">
                <a:solidFill>
                  <a:srgbClr val="272D45"/>
                </a:solidFill>
                <a:latin typeface="Kanit Light" pitchFamily="34" charset="0"/>
                <a:ea typeface="Kanit Light" pitchFamily="34" charset="-122"/>
                <a:cs typeface="Kanit Light" pitchFamily="34" charset="-120"/>
              </a:rPr>
              <a:t>Manufacturing Control Sheet</a:t>
            </a:r>
            <a:endParaRPr lang="en-US" sz="2700" dirty="0"/>
          </a:p>
        </p:txBody>
      </p:sp>
      <p:pic>
        <p:nvPicPr>
          <p:cNvPr id="3" name="Image 0" descr="preencoded.png"/>
          <p:cNvPicPr>
            <a:picLocks noChangeAspect="1"/>
          </p:cNvPicPr>
          <p:nvPr/>
        </p:nvPicPr>
        <p:blipFill>
          <a:blip r:embed="rId1"/>
          <a:stretch>
            <a:fillRect/>
          </a:stretch>
        </p:blipFill>
        <p:spPr>
          <a:xfrm>
            <a:off x="11418451" y="1202888"/>
            <a:ext cx="1346359" cy="502801"/>
          </a:xfrm>
          <a:prstGeom prst="rect">
            <a:avLst/>
          </a:prstGeom>
        </p:spPr>
      </p:pic>
      <p:sp>
        <p:nvSpPr>
          <p:cNvPr id="4" name="Text 1"/>
          <p:cNvSpPr/>
          <p:nvPr/>
        </p:nvSpPr>
        <p:spPr>
          <a:xfrm>
            <a:off x="1873091" y="1957507"/>
            <a:ext cx="4389120" cy="345043"/>
          </a:xfrm>
          <a:prstGeom prst="rect">
            <a:avLst/>
          </a:prstGeom>
          <a:noFill/>
        </p:spPr>
        <p:txBody>
          <a:bodyPr wrap="none" lIns="0" tIns="0" rIns="0" bIns="0" rtlCol="0" anchor="t"/>
          <a:lstStyle/>
          <a:p>
            <a:pPr marL="0" indent="0" algn="l">
              <a:lnSpc>
                <a:spcPts val="2700"/>
              </a:lnSpc>
              <a:buNone/>
            </a:pPr>
            <a:r>
              <a:rPr lang="en-US" sz="2150" dirty="0">
                <a:solidFill>
                  <a:srgbClr val="272D45"/>
                </a:solidFill>
                <a:latin typeface="Kanit Light" pitchFamily="34" charset="0"/>
                <a:ea typeface="Kanit Light" pitchFamily="34" charset="-122"/>
                <a:cs typeface="Kanit Light" pitchFamily="34" charset="-120"/>
              </a:rPr>
              <a:t>Shop-Floor Performance Monitoring</a:t>
            </a:r>
            <a:endParaRPr lang="en-US" sz="2150" dirty="0"/>
          </a:p>
        </p:txBody>
      </p:sp>
      <p:sp>
        <p:nvSpPr>
          <p:cNvPr id="5" name="Text 2"/>
          <p:cNvSpPr/>
          <p:nvPr/>
        </p:nvSpPr>
        <p:spPr>
          <a:xfrm>
            <a:off x="1873091" y="2446496"/>
            <a:ext cx="10884218" cy="374333"/>
          </a:xfrm>
          <a:prstGeom prst="rect">
            <a:avLst/>
          </a:prstGeom>
          <a:noFill/>
        </p:spPr>
        <p:txBody>
          <a:bodyPr wrap="square" lIns="0" tIns="0" rIns="0" bIns="0" rtlCol="0" anchor="t"/>
          <a:lstStyle/>
          <a:p>
            <a:pPr marL="0" indent="0" algn="l">
              <a:lnSpc>
                <a:spcPts val="145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Manufacturing Control Sheet provides real-time visibility into shop floor execution, enabling supervisors and managers to identify bottlenecks, address delays, and optimize resource utilization. This comprehensive dashboard transforms abstract manufacturing data into actionable insights that drive daily decision-making.</a:t>
            </a:r>
            <a:endParaRPr lang="en-US" sz="1050" dirty="0"/>
          </a:p>
        </p:txBody>
      </p:sp>
      <p:sp>
        <p:nvSpPr>
          <p:cNvPr id="6" name="Text 3"/>
          <p:cNvSpPr/>
          <p:nvPr/>
        </p:nvSpPr>
        <p:spPr>
          <a:xfrm>
            <a:off x="1873091" y="2997637"/>
            <a:ext cx="2631043" cy="455414"/>
          </a:xfrm>
          <a:prstGeom prst="rect">
            <a:avLst/>
          </a:prstGeom>
          <a:noFill/>
        </p:spPr>
        <p:txBody>
          <a:bodyPr wrap="none" lIns="0" tIns="0" rIns="0" bIns="0" rtlCol="0" anchor="t"/>
          <a:lstStyle/>
          <a:p>
            <a:pPr marL="0" indent="0" algn="ctr">
              <a:lnSpc>
                <a:spcPts val="3550"/>
              </a:lnSpc>
              <a:buNone/>
            </a:pPr>
            <a:r>
              <a:rPr lang="en-US" sz="3550" dirty="0">
                <a:solidFill>
                  <a:srgbClr val="2C3249"/>
                </a:solidFill>
                <a:latin typeface="Kanit Light" pitchFamily="34" charset="0"/>
                <a:ea typeface="Kanit Light" pitchFamily="34" charset="-122"/>
                <a:cs typeface="Kanit Light" pitchFamily="34" charset="-120"/>
              </a:rPr>
              <a:t>94%</a:t>
            </a:r>
            <a:endParaRPr lang="en-US" sz="3550" dirty="0"/>
          </a:p>
        </p:txBody>
      </p:sp>
      <p:sp>
        <p:nvSpPr>
          <p:cNvPr id="7" name="Text 4"/>
          <p:cNvSpPr/>
          <p:nvPr/>
        </p:nvSpPr>
        <p:spPr>
          <a:xfrm>
            <a:off x="2326005" y="3593902"/>
            <a:ext cx="1725216" cy="215622"/>
          </a:xfrm>
          <a:prstGeom prst="rect">
            <a:avLst/>
          </a:prstGeom>
          <a:noFill/>
        </p:spPr>
        <p:txBody>
          <a:bodyPr wrap="none" lIns="0" tIns="0" rIns="0" bIns="0" rtlCol="0" anchor="t"/>
          <a:lstStyle/>
          <a:p>
            <a:pPr marL="0" indent="0" algn="ctr">
              <a:lnSpc>
                <a:spcPts val="1650"/>
              </a:lnSpc>
              <a:buNone/>
            </a:pPr>
            <a:r>
              <a:rPr lang="en-US" sz="1350" dirty="0">
                <a:solidFill>
                  <a:srgbClr val="2C3249"/>
                </a:solidFill>
                <a:latin typeface="Kanit Light" pitchFamily="34" charset="0"/>
                <a:ea typeface="Kanit Light" pitchFamily="34" charset="-122"/>
                <a:cs typeface="Kanit Light" pitchFamily="34" charset="-120"/>
              </a:rPr>
              <a:t>On-Time Completion</a:t>
            </a:r>
            <a:endParaRPr lang="en-US" sz="1350" dirty="0"/>
          </a:p>
        </p:txBody>
      </p:sp>
      <p:sp>
        <p:nvSpPr>
          <p:cNvPr id="8" name="Text 5"/>
          <p:cNvSpPr/>
          <p:nvPr/>
        </p:nvSpPr>
        <p:spPr>
          <a:xfrm>
            <a:off x="1873091" y="3867031"/>
            <a:ext cx="2631043" cy="374333"/>
          </a:xfrm>
          <a:prstGeom prst="rect">
            <a:avLst/>
          </a:prstGeom>
          <a:noFill/>
        </p:spPr>
        <p:txBody>
          <a:bodyPr wrap="square" lIns="0" tIns="0" rIns="0" bIns="0" rtlCol="0" anchor="t"/>
          <a:lstStyle/>
          <a:p>
            <a:pPr marL="0" indent="0" algn="ctr">
              <a:lnSpc>
                <a:spcPts val="145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Jobs completed within scheduled timeframe</a:t>
            </a:r>
            <a:endParaRPr lang="en-US" sz="1050" dirty="0"/>
          </a:p>
        </p:txBody>
      </p:sp>
      <p:sp>
        <p:nvSpPr>
          <p:cNvPr id="9" name="Text 6"/>
          <p:cNvSpPr/>
          <p:nvPr/>
        </p:nvSpPr>
        <p:spPr>
          <a:xfrm>
            <a:off x="4624030" y="2997637"/>
            <a:ext cx="2631162" cy="455414"/>
          </a:xfrm>
          <a:prstGeom prst="rect">
            <a:avLst/>
          </a:prstGeom>
          <a:noFill/>
        </p:spPr>
        <p:txBody>
          <a:bodyPr wrap="none" lIns="0" tIns="0" rIns="0" bIns="0" rtlCol="0" anchor="t"/>
          <a:lstStyle/>
          <a:p>
            <a:pPr marL="0" indent="0" algn="ctr">
              <a:lnSpc>
                <a:spcPts val="3550"/>
              </a:lnSpc>
              <a:buNone/>
            </a:pPr>
            <a:r>
              <a:rPr lang="en-US" sz="3550" dirty="0">
                <a:solidFill>
                  <a:srgbClr val="2C3249"/>
                </a:solidFill>
                <a:latin typeface="Kanit Light" pitchFamily="34" charset="0"/>
                <a:ea typeface="Kanit Light" pitchFamily="34" charset="-122"/>
                <a:cs typeface="Kanit Light" pitchFamily="34" charset="-120"/>
              </a:rPr>
              <a:t>87%</a:t>
            </a:r>
            <a:endParaRPr lang="en-US" sz="3550" dirty="0"/>
          </a:p>
        </p:txBody>
      </p:sp>
      <p:sp>
        <p:nvSpPr>
          <p:cNvPr id="10" name="Text 7"/>
          <p:cNvSpPr/>
          <p:nvPr/>
        </p:nvSpPr>
        <p:spPr>
          <a:xfrm>
            <a:off x="5076944" y="3593902"/>
            <a:ext cx="1725216" cy="215622"/>
          </a:xfrm>
          <a:prstGeom prst="rect">
            <a:avLst/>
          </a:prstGeom>
          <a:noFill/>
        </p:spPr>
        <p:txBody>
          <a:bodyPr wrap="none" lIns="0" tIns="0" rIns="0" bIns="0" rtlCol="0" anchor="t"/>
          <a:lstStyle/>
          <a:p>
            <a:pPr marL="0" indent="0" algn="ctr">
              <a:lnSpc>
                <a:spcPts val="1650"/>
              </a:lnSpc>
              <a:buNone/>
            </a:pPr>
            <a:r>
              <a:rPr lang="en-US" sz="1350" dirty="0">
                <a:solidFill>
                  <a:srgbClr val="2C3249"/>
                </a:solidFill>
                <a:latin typeface="Kanit Light" pitchFamily="34" charset="0"/>
                <a:ea typeface="Kanit Light" pitchFamily="34" charset="-122"/>
                <a:cs typeface="Kanit Light" pitchFamily="34" charset="-120"/>
              </a:rPr>
              <a:t>First-Pass Yield</a:t>
            </a:r>
            <a:endParaRPr lang="en-US" sz="1350" dirty="0"/>
          </a:p>
        </p:txBody>
      </p:sp>
      <p:sp>
        <p:nvSpPr>
          <p:cNvPr id="11" name="Text 8"/>
          <p:cNvSpPr/>
          <p:nvPr/>
        </p:nvSpPr>
        <p:spPr>
          <a:xfrm>
            <a:off x="4624030" y="3867031"/>
            <a:ext cx="2631162" cy="374333"/>
          </a:xfrm>
          <a:prstGeom prst="rect">
            <a:avLst/>
          </a:prstGeom>
          <a:noFill/>
        </p:spPr>
        <p:txBody>
          <a:bodyPr wrap="square" lIns="0" tIns="0" rIns="0" bIns="0" rtlCol="0" anchor="t"/>
          <a:lstStyle/>
          <a:p>
            <a:pPr marL="0" indent="0" algn="ctr">
              <a:lnSpc>
                <a:spcPts val="145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Products passing quality inspection without rework</a:t>
            </a:r>
            <a:endParaRPr lang="en-US" sz="1050" dirty="0"/>
          </a:p>
        </p:txBody>
      </p:sp>
      <p:sp>
        <p:nvSpPr>
          <p:cNvPr id="12" name="Text 9"/>
          <p:cNvSpPr/>
          <p:nvPr/>
        </p:nvSpPr>
        <p:spPr>
          <a:xfrm>
            <a:off x="7375088" y="2997637"/>
            <a:ext cx="2631162" cy="455414"/>
          </a:xfrm>
          <a:prstGeom prst="rect">
            <a:avLst/>
          </a:prstGeom>
          <a:noFill/>
        </p:spPr>
        <p:txBody>
          <a:bodyPr wrap="none" lIns="0" tIns="0" rIns="0" bIns="0" rtlCol="0" anchor="t"/>
          <a:lstStyle/>
          <a:p>
            <a:pPr marL="0" indent="0" algn="ctr">
              <a:lnSpc>
                <a:spcPts val="3550"/>
              </a:lnSpc>
              <a:buNone/>
            </a:pPr>
            <a:r>
              <a:rPr lang="en-US" sz="3550" dirty="0">
                <a:solidFill>
                  <a:srgbClr val="2C3249"/>
                </a:solidFill>
                <a:latin typeface="Kanit Light" pitchFamily="34" charset="0"/>
                <a:ea typeface="Kanit Light" pitchFamily="34" charset="-122"/>
                <a:cs typeface="Kanit Light" pitchFamily="34" charset="-120"/>
              </a:rPr>
              <a:t>23</a:t>
            </a:r>
            <a:endParaRPr lang="en-US" sz="3550" dirty="0"/>
          </a:p>
        </p:txBody>
      </p:sp>
      <p:sp>
        <p:nvSpPr>
          <p:cNvPr id="13" name="Text 10"/>
          <p:cNvSpPr/>
          <p:nvPr/>
        </p:nvSpPr>
        <p:spPr>
          <a:xfrm>
            <a:off x="7828002" y="3593902"/>
            <a:ext cx="1725216" cy="215622"/>
          </a:xfrm>
          <a:prstGeom prst="rect">
            <a:avLst/>
          </a:prstGeom>
          <a:noFill/>
        </p:spPr>
        <p:txBody>
          <a:bodyPr wrap="none" lIns="0" tIns="0" rIns="0" bIns="0" rtlCol="0" anchor="t"/>
          <a:lstStyle/>
          <a:p>
            <a:pPr marL="0" indent="0" algn="ctr">
              <a:lnSpc>
                <a:spcPts val="1650"/>
              </a:lnSpc>
              <a:buNone/>
            </a:pPr>
            <a:r>
              <a:rPr lang="en-US" sz="1350" dirty="0">
                <a:solidFill>
                  <a:srgbClr val="2C3249"/>
                </a:solidFill>
                <a:latin typeface="Kanit Light" pitchFamily="34" charset="0"/>
                <a:ea typeface="Kanit Light" pitchFamily="34" charset="-122"/>
                <a:cs typeface="Kanit Light" pitchFamily="34" charset="-120"/>
              </a:rPr>
              <a:t>Active Work Orders</a:t>
            </a:r>
            <a:endParaRPr lang="en-US" sz="1350" dirty="0"/>
          </a:p>
        </p:txBody>
      </p:sp>
      <p:sp>
        <p:nvSpPr>
          <p:cNvPr id="14" name="Text 11"/>
          <p:cNvSpPr/>
          <p:nvPr/>
        </p:nvSpPr>
        <p:spPr>
          <a:xfrm>
            <a:off x="7375088" y="3867031"/>
            <a:ext cx="2631162" cy="374333"/>
          </a:xfrm>
          <a:prstGeom prst="rect">
            <a:avLst/>
          </a:prstGeom>
          <a:noFill/>
        </p:spPr>
        <p:txBody>
          <a:bodyPr wrap="square" lIns="0" tIns="0" rIns="0" bIns="0" rtlCol="0" anchor="t"/>
          <a:lstStyle/>
          <a:p>
            <a:pPr marL="0" indent="0" algn="ctr">
              <a:lnSpc>
                <a:spcPts val="145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Currently in production across all work centers</a:t>
            </a:r>
            <a:endParaRPr lang="en-US" sz="1050" dirty="0"/>
          </a:p>
        </p:txBody>
      </p:sp>
      <p:sp>
        <p:nvSpPr>
          <p:cNvPr id="15" name="Text 12"/>
          <p:cNvSpPr/>
          <p:nvPr/>
        </p:nvSpPr>
        <p:spPr>
          <a:xfrm>
            <a:off x="10126147" y="2997637"/>
            <a:ext cx="2631162" cy="455414"/>
          </a:xfrm>
          <a:prstGeom prst="rect">
            <a:avLst/>
          </a:prstGeom>
          <a:noFill/>
        </p:spPr>
        <p:txBody>
          <a:bodyPr wrap="none" lIns="0" tIns="0" rIns="0" bIns="0" rtlCol="0" anchor="t"/>
          <a:lstStyle/>
          <a:p>
            <a:pPr marL="0" indent="0" algn="ctr">
              <a:lnSpc>
                <a:spcPts val="3550"/>
              </a:lnSpc>
              <a:buNone/>
            </a:pPr>
            <a:r>
              <a:rPr lang="en-US" sz="3550" dirty="0">
                <a:solidFill>
                  <a:srgbClr val="2C3249"/>
                </a:solidFill>
                <a:latin typeface="Kanit Light" pitchFamily="34" charset="0"/>
                <a:ea typeface="Kanit Light" pitchFamily="34" charset="-122"/>
                <a:cs typeface="Kanit Light" pitchFamily="34" charset="-120"/>
              </a:rPr>
              <a:t>156</a:t>
            </a:r>
            <a:endParaRPr lang="en-US" sz="3550" dirty="0"/>
          </a:p>
        </p:txBody>
      </p:sp>
      <p:sp>
        <p:nvSpPr>
          <p:cNvPr id="16" name="Text 13"/>
          <p:cNvSpPr/>
          <p:nvPr/>
        </p:nvSpPr>
        <p:spPr>
          <a:xfrm>
            <a:off x="10579060" y="3593902"/>
            <a:ext cx="1725216" cy="215622"/>
          </a:xfrm>
          <a:prstGeom prst="rect">
            <a:avLst/>
          </a:prstGeom>
          <a:noFill/>
        </p:spPr>
        <p:txBody>
          <a:bodyPr wrap="none" lIns="0" tIns="0" rIns="0" bIns="0" rtlCol="0" anchor="t"/>
          <a:lstStyle/>
          <a:p>
            <a:pPr marL="0" indent="0" algn="ctr">
              <a:lnSpc>
                <a:spcPts val="1650"/>
              </a:lnSpc>
              <a:buNone/>
            </a:pPr>
            <a:r>
              <a:rPr lang="en-US" sz="1350" dirty="0">
                <a:solidFill>
                  <a:srgbClr val="2C3249"/>
                </a:solidFill>
                <a:latin typeface="Kanit Light" pitchFamily="34" charset="0"/>
                <a:ea typeface="Kanit Light" pitchFamily="34" charset="-122"/>
                <a:cs typeface="Kanit Light" pitchFamily="34" charset="-120"/>
              </a:rPr>
              <a:t>Labor Hours</a:t>
            </a:r>
            <a:endParaRPr lang="en-US" sz="1350" dirty="0"/>
          </a:p>
        </p:txBody>
      </p:sp>
      <p:sp>
        <p:nvSpPr>
          <p:cNvPr id="17" name="Text 14"/>
          <p:cNvSpPr/>
          <p:nvPr/>
        </p:nvSpPr>
        <p:spPr>
          <a:xfrm>
            <a:off x="10126147" y="3867031"/>
            <a:ext cx="2631162" cy="374333"/>
          </a:xfrm>
          <a:prstGeom prst="rect">
            <a:avLst/>
          </a:prstGeom>
          <a:noFill/>
        </p:spPr>
        <p:txBody>
          <a:bodyPr wrap="square" lIns="0" tIns="0" rIns="0" bIns="0" rtlCol="0" anchor="t"/>
          <a:lstStyle/>
          <a:p>
            <a:pPr marL="0" indent="0" algn="ctr">
              <a:lnSpc>
                <a:spcPts val="145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Deployed today across manufacturing operations</a:t>
            </a:r>
            <a:endParaRPr lang="en-US" sz="1050" dirty="0"/>
          </a:p>
        </p:txBody>
      </p:sp>
      <p:sp>
        <p:nvSpPr>
          <p:cNvPr id="18" name="Text 15"/>
          <p:cNvSpPr/>
          <p:nvPr/>
        </p:nvSpPr>
        <p:spPr>
          <a:xfrm>
            <a:off x="1873091" y="4445198"/>
            <a:ext cx="2491026" cy="258723"/>
          </a:xfrm>
          <a:prstGeom prst="rect">
            <a:avLst/>
          </a:prstGeom>
          <a:noFill/>
        </p:spPr>
        <p:txBody>
          <a:bodyPr wrap="none" lIns="0" tIns="0" rIns="0" bIns="0" rtlCol="0" anchor="t"/>
          <a:lstStyle/>
          <a:p>
            <a:pPr marL="0" indent="0" algn="l">
              <a:lnSpc>
                <a:spcPts val="2000"/>
              </a:lnSpc>
              <a:buNone/>
            </a:pPr>
            <a:r>
              <a:rPr lang="en-US" sz="1600" dirty="0">
                <a:solidFill>
                  <a:srgbClr val="272D45"/>
                </a:solidFill>
                <a:latin typeface="Kanit Light" pitchFamily="34" charset="0"/>
                <a:ea typeface="Kanit Light" pitchFamily="34" charset="-122"/>
                <a:cs typeface="Kanit Light" pitchFamily="34" charset="-120"/>
              </a:rPr>
              <a:t>Key Monitoring Capabilities</a:t>
            </a:r>
            <a:endParaRPr lang="en-US" sz="1600" dirty="0"/>
          </a:p>
        </p:txBody>
      </p:sp>
      <p:sp>
        <p:nvSpPr>
          <p:cNvPr id="19" name="Text 16"/>
          <p:cNvSpPr/>
          <p:nvPr/>
        </p:nvSpPr>
        <p:spPr>
          <a:xfrm>
            <a:off x="1873091" y="4799886"/>
            <a:ext cx="5273754" cy="2005965"/>
          </a:xfrm>
          <a:prstGeom prst="rect">
            <a:avLst/>
          </a:prstGeom>
          <a:noFill/>
        </p:spPr>
        <p:txBody>
          <a:bodyPr wrap="square" lIns="0" tIns="0" rIns="0" bIns="0" rtlCol="0" anchor="t"/>
          <a:lstStyle/>
          <a:p>
            <a:pPr marL="0" indent="0" algn="l">
              <a:lnSpc>
                <a:spcPts val="1450"/>
              </a:lnSpc>
              <a:buSzPct val="100000"/>
              <a:buNone/>
            </a:pPr>
            <a:r>
              <a:rPr lang="en-US" sz="10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Job-Wise Progress Tracking:</a:t>
            </a: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Real-time status of each work order with completion percentage and remaining operations</a:t>
            </a:r>
            <a:endParaRPr lang="en-US" sz="1050" dirty="0"/>
          </a:p>
          <a:p>
            <a:pPr marL="0" indent="0" algn="l">
              <a:lnSpc>
                <a:spcPts val="1450"/>
              </a:lnSpc>
              <a:buSzPct val="100000"/>
              <a:buNone/>
            </a:pPr>
            <a:r>
              <a:rPr lang="en-US" sz="10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Target vs Achievement Analysis:</a:t>
            </a: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Planned versus actual production quantities highlighting performance gaps</a:t>
            </a:r>
            <a:endParaRPr lang="en-US" sz="1050" dirty="0"/>
          </a:p>
          <a:p>
            <a:pPr marL="0" indent="0" algn="l">
              <a:lnSpc>
                <a:spcPts val="1450"/>
              </a:lnSpc>
              <a:buSzPct val="100000"/>
              <a:buNone/>
            </a:pPr>
            <a:r>
              <a:rPr lang="en-US" sz="10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Delay Alerts:</a:t>
            </a: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Automated notifications when jobs fall behind schedule enable proactive intervention</a:t>
            </a:r>
            <a:endParaRPr lang="en-US" sz="1050" dirty="0"/>
          </a:p>
          <a:p>
            <a:pPr marL="0" indent="0" algn="l">
              <a:lnSpc>
                <a:spcPts val="1450"/>
              </a:lnSpc>
              <a:buSzPct val="100000"/>
              <a:buNone/>
            </a:pPr>
            <a:r>
              <a:rPr lang="en-US" sz="10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Defect Analysis:</a:t>
            </a: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Quality issue tracking by work center, operator, and product type reveals improvement opportunities</a:t>
            </a:r>
            <a:endParaRPr lang="en-US" sz="1050" dirty="0"/>
          </a:p>
          <a:p>
            <a:pPr marL="0" indent="0" algn="l">
              <a:lnSpc>
                <a:spcPts val="1450"/>
              </a:lnSpc>
              <a:buSzPct val="100000"/>
              <a:buNone/>
            </a:pPr>
            <a:r>
              <a:rPr lang="en-US" sz="10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Efficiency Metrics:</a:t>
            </a: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Labor productivity, machine utilization, and throughput analysis optimize resource allocation</a:t>
            </a:r>
            <a:endParaRPr lang="en-US" sz="1050" dirty="0"/>
          </a:p>
        </p:txBody>
      </p:sp>
      <p:sp>
        <p:nvSpPr>
          <p:cNvPr id="20" name="Text 17"/>
          <p:cNvSpPr/>
          <p:nvPr/>
        </p:nvSpPr>
        <p:spPr>
          <a:xfrm>
            <a:off x="7491174" y="4445198"/>
            <a:ext cx="2070259" cy="258723"/>
          </a:xfrm>
          <a:prstGeom prst="rect">
            <a:avLst/>
          </a:prstGeom>
          <a:noFill/>
        </p:spPr>
        <p:txBody>
          <a:bodyPr wrap="none" lIns="0" tIns="0" rIns="0" bIns="0" rtlCol="0" anchor="t"/>
          <a:lstStyle/>
          <a:p>
            <a:pPr marL="0" indent="0" algn="l">
              <a:lnSpc>
                <a:spcPts val="2000"/>
              </a:lnSpc>
              <a:buNone/>
            </a:pPr>
            <a:r>
              <a:rPr lang="en-US" sz="1600" dirty="0">
                <a:solidFill>
                  <a:srgbClr val="272D45"/>
                </a:solidFill>
                <a:latin typeface="Kanit Light" pitchFamily="34" charset="0"/>
                <a:ea typeface="Kanit Light" pitchFamily="34" charset="-122"/>
                <a:cs typeface="Kanit Light" pitchFamily="34" charset="-120"/>
              </a:rPr>
              <a:t>Operational Impact</a:t>
            </a:r>
            <a:endParaRPr lang="en-US" sz="1600" dirty="0"/>
          </a:p>
        </p:txBody>
      </p:sp>
      <p:sp>
        <p:nvSpPr>
          <p:cNvPr id="21" name="Text 18"/>
          <p:cNvSpPr/>
          <p:nvPr/>
        </p:nvSpPr>
        <p:spPr>
          <a:xfrm>
            <a:off x="7491174" y="4799886"/>
            <a:ext cx="5273754" cy="748665"/>
          </a:xfrm>
          <a:prstGeom prst="rect">
            <a:avLst/>
          </a:prstGeom>
          <a:noFill/>
        </p:spPr>
        <p:txBody>
          <a:bodyPr wrap="square" lIns="0" tIns="0" rIns="0" bIns="0" rtlCol="0" anchor="t"/>
          <a:lstStyle/>
          <a:p>
            <a:pPr marL="0" indent="0" algn="l">
              <a:lnSpc>
                <a:spcPts val="145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Shop floor supervisors use the Manufacturing Control Sheet as their primary management tool, starting each day with a review of delayed jobs and resource constraints. The visibility enables them to reassign resources, expedite critical components, and communicate realistic delivery dates to project managers.</a:t>
            </a:r>
            <a:endParaRPr lang="en-US" sz="1050" dirty="0"/>
          </a:p>
        </p:txBody>
      </p:sp>
      <p:sp>
        <p:nvSpPr>
          <p:cNvPr id="22" name="Text 19"/>
          <p:cNvSpPr/>
          <p:nvPr/>
        </p:nvSpPr>
        <p:spPr>
          <a:xfrm>
            <a:off x="7491174" y="5634871"/>
            <a:ext cx="5273754" cy="748665"/>
          </a:xfrm>
          <a:prstGeom prst="rect">
            <a:avLst/>
          </a:prstGeom>
          <a:noFill/>
        </p:spPr>
        <p:txBody>
          <a:bodyPr wrap="square" lIns="0" tIns="0" rIns="0" bIns="0" rtlCol="0" anchor="t"/>
          <a:lstStyle/>
          <a:p>
            <a:pPr marL="0" indent="0" algn="l">
              <a:lnSpc>
                <a:spcPts val="145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Over time, the performance data accumulates to reveal patterns—which products consistently take longer than estimated, which work centers are bottlenecks, which operators achieve the highest quality rates. This intelligence drives targeted training, process improvements, and capacity investments.</a:t>
            </a:r>
            <a:endParaRPr lang="en-US" sz="1050" dirty="0"/>
          </a:p>
        </p:txBody>
      </p:sp>
      <p:sp>
        <p:nvSpPr>
          <p:cNvPr id="23" name="Text 20"/>
          <p:cNvSpPr/>
          <p:nvPr/>
        </p:nvSpPr>
        <p:spPr>
          <a:xfrm>
            <a:off x="1873091" y="6947297"/>
            <a:ext cx="10884218" cy="187166"/>
          </a:xfrm>
          <a:prstGeom prst="rect">
            <a:avLst/>
          </a:prstGeom>
          <a:noFill/>
        </p:spPr>
        <p:txBody>
          <a:bodyPr wrap="none" lIns="0" tIns="0" rIns="0" bIns="0" rtlCol="0" anchor="t"/>
          <a:lstStyle/>
          <a:p>
            <a:pPr marL="0" indent="0" algn="l">
              <a:lnSpc>
                <a:spcPts val="1450"/>
              </a:lnSpc>
              <a:buNone/>
            </a:pPr>
            <a:r>
              <a:rPr lang="en-US" sz="10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Real-time productivity insights enable proactive shop floor management, reducing delays and improving manufacturing throughput.</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6325" y="1167289"/>
            <a:ext cx="3353395" cy="419219"/>
          </a:xfrm>
          <a:prstGeom prst="rect">
            <a:avLst/>
          </a:prstGeom>
          <a:noFill/>
        </p:spPr>
        <p:txBody>
          <a:bodyPr wrap="none" lIns="0" tIns="0" rIns="0" bIns="0" rtlCol="0" anchor="t"/>
          <a:lstStyle/>
          <a:p>
            <a:pPr marL="0" indent="0" algn="l">
              <a:lnSpc>
                <a:spcPts val="3300"/>
              </a:lnSpc>
              <a:buNone/>
            </a:pPr>
            <a:r>
              <a:rPr lang="en-US" sz="2600" dirty="0">
                <a:solidFill>
                  <a:srgbClr val="272D45"/>
                </a:solidFill>
                <a:latin typeface="Kanit Light" pitchFamily="34" charset="0"/>
                <a:ea typeface="Kanit Light" pitchFamily="34" charset="-122"/>
                <a:cs typeface="Kanit Light" pitchFamily="34" charset="-120"/>
              </a:rPr>
              <a:t>Dispatch &amp; Logistics</a:t>
            </a:r>
            <a:endParaRPr lang="en-US" sz="2600" dirty="0"/>
          </a:p>
        </p:txBody>
      </p:sp>
      <p:pic>
        <p:nvPicPr>
          <p:cNvPr id="3" name="Image 0" descr="preencoded.png"/>
          <p:cNvPicPr>
            <a:picLocks noChangeAspect="1"/>
          </p:cNvPicPr>
          <p:nvPr/>
        </p:nvPicPr>
        <p:blipFill>
          <a:blip r:embed="rId1"/>
          <a:stretch>
            <a:fillRect/>
          </a:stretch>
        </p:blipFill>
        <p:spPr>
          <a:xfrm>
            <a:off x="11302960" y="1178600"/>
            <a:ext cx="1308497" cy="488633"/>
          </a:xfrm>
          <a:prstGeom prst="rect">
            <a:avLst/>
          </a:prstGeom>
        </p:spPr>
      </p:pic>
      <p:sp>
        <p:nvSpPr>
          <p:cNvPr id="4" name="Text 1"/>
          <p:cNvSpPr/>
          <p:nvPr/>
        </p:nvSpPr>
        <p:spPr>
          <a:xfrm>
            <a:off x="2026325" y="1905119"/>
            <a:ext cx="3861316" cy="335280"/>
          </a:xfrm>
          <a:prstGeom prst="rect">
            <a:avLst/>
          </a:prstGeom>
          <a:noFill/>
        </p:spPr>
        <p:txBody>
          <a:bodyPr wrap="none" lIns="0" tIns="0" rIns="0" bIns="0" rtlCol="0" anchor="t"/>
          <a:lstStyle/>
          <a:p>
            <a:pPr marL="0" indent="0" algn="l">
              <a:lnSpc>
                <a:spcPts val="2600"/>
              </a:lnSpc>
              <a:buNone/>
            </a:pPr>
            <a:r>
              <a:rPr lang="en-US" sz="2100" dirty="0">
                <a:solidFill>
                  <a:srgbClr val="272D45"/>
                </a:solidFill>
                <a:latin typeface="Kanit Light" pitchFamily="34" charset="0"/>
                <a:ea typeface="Kanit Light" pitchFamily="34" charset="-122"/>
                <a:cs typeface="Kanit Light" pitchFamily="34" charset="-120"/>
              </a:rPr>
              <a:t>Controlled Delivery Management</a:t>
            </a:r>
            <a:endParaRPr lang="en-US" sz="2100" dirty="0"/>
          </a:p>
        </p:txBody>
      </p:sp>
      <p:sp>
        <p:nvSpPr>
          <p:cNvPr id="5" name="Text 2"/>
          <p:cNvSpPr/>
          <p:nvPr/>
        </p:nvSpPr>
        <p:spPr>
          <a:xfrm>
            <a:off x="2026325" y="2376368"/>
            <a:ext cx="10577632" cy="539353"/>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final mile of project execution—getting manufactured products or procured materials to the right site at the right time—requires meticulous planning and documentation. The Dispatch &amp; Logistics module ensures complete control over delivery operations while maintaining compliance with regulatory requirements for documentation and invoicing.</a:t>
            </a:r>
            <a:endParaRPr lang="en-US" sz="1050" dirty="0"/>
          </a:p>
        </p:txBody>
      </p:sp>
      <p:sp>
        <p:nvSpPr>
          <p:cNvPr id="6" name="Text 3"/>
          <p:cNvSpPr/>
          <p:nvPr/>
        </p:nvSpPr>
        <p:spPr>
          <a:xfrm>
            <a:off x="2026325" y="3017639"/>
            <a:ext cx="134064" cy="167640"/>
          </a:xfrm>
          <a:prstGeom prst="rect">
            <a:avLst/>
          </a:prstGeom>
          <a:noFill/>
        </p:spPr>
        <p:txBody>
          <a:bodyPr wrap="none" lIns="0" tIns="0" rIns="0" bIns="0" rtlCol="0" anchor="t"/>
          <a:lstStyle/>
          <a:p>
            <a:pPr marL="0" indent="0" algn="l">
              <a:lnSpc>
                <a:spcPts val="1400"/>
              </a:lnSpc>
              <a:buNone/>
            </a:pPr>
            <a:r>
              <a:rPr lang="en-US" sz="1050" dirty="0">
                <a:solidFill>
                  <a:srgbClr val="2C3249"/>
                </a:solidFill>
                <a:latin typeface="Kanit Light" pitchFamily="34" charset="0"/>
                <a:ea typeface="Kanit Light" pitchFamily="34" charset="-122"/>
                <a:cs typeface="Kanit Light" pitchFamily="34" charset="-120"/>
              </a:rPr>
              <a:t>01</a:t>
            </a:r>
            <a:endParaRPr lang="en-US" sz="1050" dirty="0"/>
          </a:p>
        </p:txBody>
      </p:sp>
      <p:sp>
        <p:nvSpPr>
          <p:cNvPr id="7" name="Shape 4"/>
          <p:cNvSpPr/>
          <p:nvPr/>
        </p:nvSpPr>
        <p:spPr>
          <a:xfrm>
            <a:off x="2026325" y="3230285"/>
            <a:ext cx="3465433" cy="15240"/>
          </a:xfrm>
          <a:prstGeom prst="rect">
            <a:avLst/>
          </a:prstGeom>
          <a:solidFill>
            <a:srgbClr val="437066"/>
          </a:solidFill>
        </p:spPr>
      </p:sp>
      <p:sp>
        <p:nvSpPr>
          <p:cNvPr id="8" name="Text 5"/>
          <p:cNvSpPr/>
          <p:nvPr/>
        </p:nvSpPr>
        <p:spPr>
          <a:xfrm>
            <a:off x="2026325" y="3327797"/>
            <a:ext cx="1676638" cy="209550"/>
          </a:xfrm>
          <a:prstGeom prst="rect">
            <a:avLst/>
          </a:prstGeom>
          <a:noFill/>
        </p:spPr>
        <p:txBody>
          <a:bodyPr wrap="none" lIns="0" tIns="0" rIns="0" bIns="0" rtlCol="0" anchor="t"/>
          <a:lstStyle/>
          <a:p>
            <a:pPr marL="0" indent="0" algn="l">
              <a:lnSpc>
                <a:spcPts val="1650"/>
              </a:lnSpc>
              <a:buNone/>
            </a:pPr>
            <a:r>
              <a:rPr lang="en-US" sz="1300" dirty="0">
                <a:solidFill>
                  <a:srgbClr val="2C3249"/>
                </a:solidFill>
                <a:latin typeface="Kanit Light" pitchFamily="34" charset="0"/>
                <a:ea typeface="Kanit Light" pitchFamily="34" charset="-122"/>
                <a:cs typeface="Kanit Light" pitchFamily="34" charset="-120"/>
              </a:rPr>
              <a:t>Dispatch Planning</a:t>
            </a:r>
            <a:endParaRPr lang="en-US" sz="1300" dirty="0"/>
          </a:p>
        </p:txBody>
      </p:sp>
      <p:sp>
        <p:nvSpPr>
          <p:cNvPr id="9" name="Text 6"/>
          <p:cNvSpPr/>
          <p:nvPr/>
        </p:nvSpPr>
        <p:spPr>
          <a:xfrm>
            <a:off x="2026325" y="3591639"/>
            <a:ext cx="3465433" cy="539353"/>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Load optimization and route planning based on delivery priorities, vehicle capacity, and site access constraints</a:t>
            </a:r>
            <a:endParaRPr lang="en-US" sz="1050" dirty="0"/>
          </a:p>
        </p:txBody>
      </p:sp>
      <p:sp>
        <p:nvSpPr>
          <p:cNvPr id="10" name="Text 7"/>
          <p:cNvSpPr/>
          <p:nvPr/>
        </p:nvSpPr>
        <p:spPr>
          <a:xfrm>
            <a:off x="5582364" y="3017639"/>
            <a:ext cx="134064" cy="167640"/>
          </a:xfrm>
          <a:prstGeom prst="rect">
            <a:avLst/>
          </a:prstGeom>
          <a:noFill/>
        </p:spPr>
        <p:txBody>
          <a:bodyPr wrap="none" lIns="0" tIns="0" rIns="0" bIns="0" rtlCol="0" anchor="t"/>
          <a:lstStyle/>
          <a:p>
            <a:pPr marL="0" indent="0" algn="l">
              <a:lnSpc>
                <a:spcPts val="1400"/>
              </a:lnSpc>
              <a:buNone/>
            </a:pPr>
            <a:r>
              <a:rPr lang="en-US" sz="1050" dirty="0">
                <a:solidFill>
                  <a:srgbClr val="2C3249"/>
                </a:solidFill>
                <a:latin typeface="Kanit Light" pitchFamily="34" charset="0"/>
                <a:ea typeface="Kanit Light" pitchFamily="34" charset="-122"/>
                <a:cs typeface="Kanit Light" pitchFamily="34" charset="-120"/>
              </a:rPr>
              <a:t>02</a:t>
            </a:r>
            <a:endParaRPr lang="en-US" sz="1050" dirty="0"/>
          </a:p>
        </p:txBody>
      </p:sp>
      <p:sp>
        <p:nvSpPr>
          <p:cNvPr id="11" name="Shape 8"/>
          <p:cNvSpPr/>
          <p:nvPr/>
        </p:nvSpPr>
        <p:spPr>
          <a:xfrm>
            <a:off x="5582364" y="3230285"/>
            <a:ext cx="3465433" cy="15240"/>
          </a:xfrm>
          <a:prstGeom prst="rect">
            <a:avLst/>
          </a:prstGeom>
          <a:solidFill>
            <a:srgbClr val="437066"/>
          </a:solidFill>
        </p:spPr>
      </p:sp>
      <p:sp>
        <p:nvSpPr>
          <p:cNvPr id="12" name="Text 9"/>
          <p:cNvSpPr/>
          <p:nvPr/>
        </p:nvSpPr>
        <p:spPr>
          <a:xfrm>
            <a:off x="5582364" y="3327797"/>
            <a:ext cx="2544842" cy="209550"/>
          </a:xfrm>
          <a:prstGeom prst="rect">
            <a:avLst/>
          </a:prstGeom>
          <a:noFill/>
        </p:spPr>
        <p:txBody>
          <a:bodyPr wrap="none" lIns="0" tIns="0" rIns="0" bIns="0" rtlCol="0" anchor="t"/>
          <a:lstStyle/>
          <a:p>
            <a:pPr marL="0" indent="0" algn="l">
              <a:lnSpc>
                <a:spcPts val="1650"/>
              </a:lnSpc>
              <a:buNone/>
            </a:pPr>
            <a:r>
              <a:rPr lang="en-US" sz="1300" dirty="0">
                <a:solidFill>
                  <a:srgbClr val="2C3249"/>
                </a:solidFill>
                <a:latin typeface="Kanit Light" pitchFamily="34" charset="0"/>
                <a:ea typeface="Kanit Light" pitchFamily="34" charset="-122"/>
                <a:cs typeface="Kanit Light" pitchFamily="34" charset="-120"/>
              </a:rPr>
              <a:t>Export &amp; Domestic Documentation</a:t>
            </a:r>
            <a:endParaRPr lang="en-US" sz="1300" dirty="0"/>
          </a:p>
        </p:txBody>
      </p:sp>
      <p:sp>
        <p:nvSpPr>
          <p:cNvPr id="13" name="Text 10"/>
          <p:cNvSpPr/>
          <p:nvPr/>
        </p:nvSpPr>
        <p:spPr>
          <a:xfrm>
            <a:off x="5582364" y="3591639"/>
            <a:ext cx="3465433" cy="539353"/>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Automated generation of packing lists, shipping bills, and customs documentation for domestic and international shipments</a:t>
            </a:r>
            <a:endParaRPr lang="en-US" sz="1050" dirty="0"/>
          </a:p>
        </p:txBody>
      </p:sp>
      <p:sp>
        <p:nvSpPr>
          <p:cNvPr id="14" name="Text 11"/>
          <p:cNvSpPr/>
          <p:nvPr/>
        </p:nvSpPr>
        <p:spPr>
          <a:xfrm>
            <a:off x="9138404" y="3017639"/>
            <a:ext cx="134064" cy="167640"/>
          </a:xfrm>
          <a:prstGeom prst="rect">
            <a:avLst/>
          </a:prstGeom>
          <a:noFill/>
        </p:spPr>
        <p:txBody>
          <a:bodyPr wrap="none" lIns="0" tIns="0" rIns="0" bIns="0" rtlCol="0" anchor="t"/>
          <a:lstStyle/>
          <a:p>
            <a:pPr marL="0" indent="0" algn="l">
              <a:lnSpc>
                <a:spcPts val="1400"/>
              </a:lnSpc>
              <a:buNone/>
            </a:pPr>
            <a:r>
              <a:rPr lang="en-US" sz="1050" dirty="0">
                <a:solidFill>
                  <a:srgbClr val="2C3249"/>
                </a:solidFill>
                <a:latin typeface="Kanit Light" pitchFamily="34" charset="0"/>
                <a:ea typeface="Kanit Light" pitchFamily="34" charset="-122"/>
                <a:cs typeface="Kanit Light" pitchFamily="34" charset="-120"/>
              </a:rPr>
              <a:t>03</a:t>
            </a:r>
            <a:endParaRPr lang="en-US" sz="1050" dirty="0"/>
          </a:p>
        </p:txBody>
      </p:sp>
      <p:sp>
        <p:nvSpPr>
          <p:cNvPr id="15" name="Shape 12"/>
          <p:cNvSpPr/>
          <p:nvPr/>
        </p:nvSpPr>
        <p:spPr>
          <a:xfrm>
            <a:off x="9138404" y="3230285"/>
            <a:ext cx="3465433" cy="15240"/>
          </a:xfrm>
          <a:prstGeom prst="rect">
            <a:avLst/>
          </a:prstGeom>
          <a:solidFill>
            <a:srgbClr val="437066"/>
          </a:solidFill>
        </p:spPr>
      </p:sp>
      <p:sp>
        <p:nvSpPr>
          <p:cNvPr id="16" name="Text 13"/>
          <p:cNvSpPr/>
          <p:nvPr/>
        </p:nvSpPr>
        <p:spPr>
          <a:xfrm>
            <a:off x="9138404" y="3327797"/>
            <a:ext cx="1676638" cy="209550"/>
          </a:xfrm>
          <a:prstGeom prst="rect">
            <a:avLst/>
          </a:prstGeom>
          <a:noFill/>
        </p:spPr>
        <p:txBody>
          <a:bodyPr wrap="none" lIns="0" tIns="0" rIns="0" bIns="0" rtlCol="0" anchor="t"/>
          <a:lstStyle/>
          <a:p>
            <a:pPr marL="0" indent="0" algn="l">
              <a:lnSpc>
                <a:spcPts val="1650"/>
              </a:lnSpc>
              <a:buNone/>
            </a:pPr>
            <a:r>
              <a:rPr lang="en-US" sz="1300" dirty="0">
                <a:solidFill>
                  <a:srgbClr val="2C3249"/>
                </a:solidFill>
                <a:latin typeface="Kanit Light" pitchFamily="34" charset="0"/>
                <a:ea typeface="Kanit Light" pitchFamily="34" charset="-122"/>
                <a:cs typeface="Kanit Light" pitchFamily="34" charset="-120"/>
              </a:rPr>
              <a:t>E-Invoice &amp; E-Way Bill</a:t>
            </a:r>
            <a:endParaRPr lang="en-US" sz="1300" dirty="0"/>
          </a:p>
        </p:txBody>
      </p:sp>
      <p:sp>
        <p:nvSpPr>
          <p:cNvPr id="17" name="Text 14"/>
          <p:cNvSpPr/>
          <p:nvPr/>
        </p:nvSpPr>
        <p:spPr>
          <a:xfrm>
            <a:off x="9138404" y="3591639"/>
            <a:ext cx="3465433" cy="539353"/>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Integrated GST compliance with electronic invoice generation and E-Way Bill creation directly from dispatch orders</a:t>
            </a:r>
            <a:endParaRPr lang="en-US" sz="1050" dirty="0"/>
          </a:p>
        </p:txBody>
      </p:sp>
      <p:sp>
        <p:nvSpPr>
          <p:cNvPr id="18" name="Text 15"/>
          <p:cNvSpPr/>
          <p:nvPr/>
        </p:nvSpPr>
        <p:spPr>
          <a:xfrm>
            <a:off x="2026325" y="4322088"/>
            <a:ext cx="134064" cy="167640"/>
          </a:xfrm>
          <a:prstGeom prst="rect">
            <a:avLst/>
          </a:prstGeom>
          <a:noFill/>
        </p:spPr>
        <p:txBody>
          <a:bodyPr wrap="none" lIns="0" tIns="0" rIns="0" bIns="0" rtlCol="0" anchor="t"/>
          <a:lstStyle/>
          <a:p>
            <a:pPr marL="0" indent="0" algn="l">
              <a:lnSpc>
                <a:spcPts val="1400"/>
              </a:lnSpc>
              <a:buNone/>
            </a:pPr>
            <a:r>
              <a:rPr lang="en-US" sz="1050" dirty="0">
                <a:solidFill>
                  <a:srgbClr val="2C3249"/>
                </a:solidFill>
                <a:latin typeface="Kanit Light" pitchFamily="34" charset="0"/>
                <a:ea typeface="Kanit Light" pitchFamily="34" charset="-122"/>
                <a:cs typeface="Kanit Light" pitchFamily="34" charset="-120"/>
              </a:rPr>
              <a:t>04</a:t>
            </a:r>
            <a:endParaRPr lang="en-US" sz="1050" dirty="0"/>
          </a:p>
        </p:txBody>
      </p:sp>
      <p:sp>
        <p:nvSpPr>
          <p:cNvPr id="19" name="Shape 16"/>
          <p:cNvSpPr/>
          <p:nvPr/>
        </p:nvSpPr>
        <p:spPr>
          <a:xfrm>
            <a:off x="2026325" y="4534733"/>
            <a:ext cx="5243393" cy="15240"/>
          </a:xfrm>
          <a:prstGeom prst="rect">
            <a:avLst/>
          </a:prstGeom>
          <a:solidFill>
            <a:srgbClr val="437066"/>
          </a:solidFill>
        </p:spPr>
      </p:sp>
      <p:sp>
        <p:nvSpPr>
          <p:cNvPr id="20" name="Text 17"/>
          <p:cNvSpPr/>
          <p:nvPr/>
        </p:nvSpPr>
        <p:spPr>
          <a:xfrm>
            <a:off x="2026325" y="4632246"/>
            <a:ext cx="1676638" cy="209550"/>
          </a:xfrm>
          <a:prstGeom prst="rect">
            <a:avLst/>
          </a:prstGeom>
          <a:noFill/>
        </p:spPr>
        <p:txBody>
          <a:bodyPr wrap="none" lIns="0" tIns="0" rIns="0" bIns="0" rtlCol="0" anchor="t"/>
          <a:lstStyle/>
          <a:p>
            <a:pPr marL="0" indent="0" algn="l">
              <a:lnSpc>
                <a:spcPts val="1650"/>
              </a:lnSpc>
              <a:buNone/>
            </a:pPr>
            <a:r>
              <a:rPr lang="en-US" sz="1300" dirty="0">
                <a:solidFill>
                  <a:srgbClr val="2C3249"/>
                </a:solidFill>
                <a:latin typeface="Kanit Light" pitchFamily="34" charset="0"/>
                <a:ea typeface="Kanit Light" pitchFamily="34" charset="-122"/>
                <a:cs typeface="Kanit Light" pitchFamily="34" charset="-120"/>
              </a:rPr>
              <a:t>Transport Tracking</a:t>
            </a:r>
            <a:endParaRPr lang="en-US" sz="1300" dirty="0"/>
          </a:p>
        </p:txBody>
      </p:sp>
      <p:sp>
        <p:nvSpPr>
          <p:cNvPr id="21" name="Text 18"/>
          <p:cNvSpPr/>
          <p:nvPr/>
        </p:nvSpPr>
        <p:spPr>
          <a:xfrm>
            <a:off x="2026325" y="4896088"/>
            <a:ext cx="5243393" cy="359569"/>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Real-time visibility into shipment location and estimated arrival times through GPS integration and transporter updates</a:t>
            </a:r>
            <a:endParaRPr lang="en-US" sz="1050" dirty="0"/>
          </a:p>
        </p:txBody>
      </p:sp>
      <p:sp>
        <p:nvSpPr>
          <p:cNvPr id="22" name="Text 19"/>
          <p:cNvSpPr/>
          <p:nvPr/>
        </p:nvSpPr>
        <p:spPr>
          <a:xfrm>
            <a:off x="7360325" y="4322088"/>
            <a:ext cx="134064" cy="167640"/>
          </a:xfrm>
          <a:prstGeom prst="rect">
            <a:avLst/>
          </a:prstGeom>
          <a:noFill/>
        </p:spPr>
        <p:txBody>
          <a:bodyPr wrap="none" lIns="0" tIns="0" rIns="0" bIns="0" rtlCol="0" anchor="t"/>
          <a:lstStyle/>
          <a:p>
            <a:pPr marL="0" indent="0" algn="l">
              <a:lnSpc>
                <a:spcPts val="1400"/>
              </a:lnSpc>
              <a:buNone/>
            </a:pPr>
            <a:r>
              <a:rPr lang="en-US" sz="1050" dirty="0">
                <a:solidFill>
                  <a:srgbClr val="2C3249"/>
                </a:solidFill>
                <a:latin typeface="Kanit Light" pitchFamily="34" charset="0"/>
                <a:ea typeface="Kanit Light" pitchFamily="34" charset="-122"/>
                <a:cs typeface="Kanit Light" pitchFamily="34" charset="-120"/>
              </a:rPr>
              <a:t>05</a:t>
            </a:r>
            <a:endParaRPr lang="en-US" sz="1050" dirty="0"/>
          </a:p>
        </p:txBody>
      </p:sp>
      <p:sp>
        <p:nvSpPr>
          <p:cNvPr id="23" name="Shape 20"/>
          <p:cNvSpPr/>
          <p:nvPr/>
        </p:nvSpPr>
        <p:spPr>
          <a:xfrm>
            <a:off x="7360325" y="4534733"/>
            <a:ext cx="5243513" cy="15240"/>
          </a:xfrm>
          <a:prstGeom prst="rect">
            <a:avLst/>
          </a:prstGeom>
          <a:solidFill>
            <a:srgbClr val="437066"/>
          </a:solidFill>
        </p:spPr>
      </p:sp>
      <p:sp>
        <p:nvSpPr>
          <p:cNvPr id="24" name="Text 21"/>
          <p:cNvSpPr/>
          <p:nvPr/>
        </p:nvSpPr>
        <p:spPr>
          <a:xfrm>
            <a:off x="7360325" y="4632246"/>
            <a:ext cx="1956316" cy="209550"/>
          </a:xfrm>
          <a:prstGeom prst="rect">
            <a:avLst/>
          </a:prstGeom>
          <a:noFill/>
        </p:spPr>
        <p:txBody>
          <a:bodyPr wrap="none" lIns="0" tIns="0" rIns="0" bIns="0" rtlCol="0" anchor="t"/>
          <a:lstStyle/>
          <a:p>
            <a:pPr marL="0" indent="0" algn="l">
              <a:lnSpc>
                <a:spcPts val="1650"/>
              </a:lnSpc>
              <a:buNone/>
            </a:pPr>
            <a:r>
              <a:rPr lang="en-US" sz="1300" dirty="0">
                <a:solidFill>
                  <a:srgbClr val="2C3249"/>
                </a:solidFill>
                <a:latin typeface="Kanit Light" pitchFamily="34" charset="0"/>
                <a:ea typeface="Kanit Light" pitchFamily="34" charset="-122"/>
                <a:cs typeface="Kanit Light" pitchFamily="34" charset="-120"/>
              </a:rPr>
              <a:t>Delivery Status Monitoring</a:t>
            </a:r>
            <a:endParaRPr lang="en-US" sz="1300" dirty="0"/>
          </a:p>
        </p:txBody>
      </p:sp>
      <p:sp>
        <p:nvSpPr>
          <p:cNvPr id="25" name="Text 22"/>
          <p:cNvSpPr/>
          <p:nvPr/>
        </p:nvSpPr>
        <p:spPr>
          <a:xfrm>
            <a:off x="7360325" y="4896088"/>
            <a:ext cx="5243513" cy="359569"/>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Proof of delivery capture with customer acknowledgment and exception reporting for damaged or rejected shipments</a:t>
            </a:r>
            <a:endParaRPr lang="en-US" sz="1050" dirty="0"/>
          </a:p>
        </p:txBody>
      </p:sp>
      <p:sp>
        <p:nvSpPr>
          <p:cNvPr id="26" name="Text 23"/>
          <p:cNvSpPr/>
          <p:nvPr/>
        </p:nvSpPr>
        <p:spPr>
          <a:xfrm>
            <a:off x="2026325" y="5548670"/>
            <a:ext cx="2132290" cy="251460"/>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Compliance &amp; Efficiency</a:t>
            </a:r>
            <a:endParaRPr lang="en-US" sz="1550" dirty="0"/>
          </a:p>
        </p:txBody>
      </p:sp>
      <p:sp>
        <p:nvSpPr>
          <p:cNvPr id="27" name="Text 24"/>
          <p:cNvSpPr/>
          <p:nvPr/>
        </p:nvSpPr>
        <p:spPr>
          <a:xfrm>
            <a:off x="2026325" y="5890736"/>
            <a:ext cx="5125164" cy="719138"/>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system's integration with GST infrastructure eliminates manual data entry for invoicing and E-Way Bill generation, reducing errors and ensuring compliance with regulatory deadlines. Automated documentation workflows mean that a dispatch clerk can process shipments in minutes rather than hours.</a:t>
            </a:r>
            <a:endParaRPr lang="en-US" sz="1050" dirty="0"/>
          </a:p>
        </p:txBody>
      </p:sp>
      <p:sp>
        <p:nvSpPr>
          <p:cNvPr id="28" name="Text 25"/>
          <p:cNvSpPr/>
          <p:nvPr/>
        </p:nvSpPr>
        <p:spPr>
          <a:xfrm>
            <a:off x="7486293" y="5548670"/>
            <a:ext cx="2012037" cy="251460"/>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Customer Visibility</a:t>
            </a:r>
            <a:endParaRPr lang="en-US" sz="1550" dirty="0"/>
          </a:p>
        </p:txBody>
      </p:sp>
      <p:sp>
        <p:nvSpPr>
          <p:cNvPr id="29" name="Text 26"/>
          <p:cNvSpPr/>
          <p:nvPr/>
        </p:nvSpPr>
        <p:spPr>
          <a:xfrm>
            <a:off x="7486293" y="5890736"/>
            <a:ext cx="5125164" cy="719138"/>
          </a:xfrm>
          <a:prstGeom prst="rect">
            <a:avLst/>
          </a:prstGeom>
          <a:noFill/>
        </p:spPr>
        <p:txBody>
          <a:bodyPr wrap="square" lIns="0" tIns="0" rIns="0" bIns="0" rtlCol="0" anchor="t"/>
          <a:lstStyle/>
          <a:p>
            <a:pPr marL="0" indent="0" algn="l">
              <a:lnSpc>
                <a:spcPts val="1400"/>
              </a:lnSpc>
              <a:buNone/>
            </a:pP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Customer portals provide real-time visibility into order status, dispatch schedules, and delivery tracking, reducing inbound queries and improving customer satisfaction. Proactive exception alerts enable customer service teams to address delivery issues before customers even notice them.</a:t>
            </a:r>
            <a:endParaRPr lang="en-US" sz="1050" dirty="0"/>
          </a:p>
        </p:txBody>
      </p:sp>
      <p:sp>
        <p:nvSpPr>
          <p:cNvPr id="30" name="Text 27"/>
          <p:cNvSpPr/>
          <p:nvPr/>
        </p:nvSpPr>
        <p:spPr>
          <a:xfrm>
            <a:off x="2026325" y="6793349"/>
            <a:ext cx="10577632" cy="359569"/>
          </a:xfrm>
          <a:prstGeom prst="rect">
            <a:avLst/>
          </a:prstGeom>
          <a:noFill/>
        </p:spPr>
        <p:txBody>
          <a:bodyPr wrap="square" lIns="0" tIns="0" rIns="0" bIns="0" rtlCol="0" anchor="t"/>
          <a:lstStyle/>
          <a:p>
            <a:pPr marL="0" indent="0" algn="l">
              <a:lnSpc>
                <a:spcPts val="1400"/>
              </a:lnSpc>
              <a:buNone/>
            </a:pPr>
            <a:r>
              <a:rPr lang="en-US" sz="10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10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Faster dispatch processing, regulatory compliance, and improved delivery visibility enhance customer satisfaction while reducing administrative overhead.</a:t>
            </a:r>
            <a:endParaRPr 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402449" y="322421"/>
            <a:ext cx="2887861" cy="310158"/>
          </a:xfrm>
          <a:prstGeom prst="rect">
            <a:avLst/>
          </a:prstGeom>
          <a:noFill/>
        </p:spPr>
        <p:txBody>
          <a:bodyPr wrap="none" lIns="0" tIns="0" rIns="0" bIns="0" rtlCol="0" anchor="t"/>
          <a:lstStyle/>
          <a:p>
            <a:pPr marL="0" indent="0" algn="l">
              <a:lnSpc>
                <a:spcPts val="2400"/>
              </a:lnSpc>
              <a:buNone/>
            </a:pPr>
            <a:r>
              <a:rPr lang="en-US" sz="1950" dirty="0">
                <a:solidFill>
                  <a:srgbClr val="272D45"/>
                </a:solidFill>
                <a:latin typeface="Kanit Light" pitchFamily="34" charset="0"/>
                <a:ea typeface="Kanit Light" pitchFamily="34" charset="-122"/>
                <a:cs typeface="Kanit Light" pitchFamily="34" charset="-120"/>
              </a:rPr>
              <a:t>Maintenance Management</a:t>
            </a:r>
            <a:endParaRPr lang="en-US" sz="1950" dirty="0"/>
          </a:p>
        </p:txBody>
      </p:sp>
      <p:pic>
        <p:nvPicPr>
          <p:cNvPr id="3" name="Image 0" descr="preencoded.png"/>
          <p:cNvPicPr>
            <a:picLocks noChangeAspect="1"/>
          </p:cNvPicPr>
          <p:nvPr/>
        </p:nvPicPr>
        <p:blipFill>
          <a:blip r:embed="rId1"/>
          <a:stretch>
            <a:fillRect/>
          </a:stretch>
        </p:blipFill>
        <p:spPr>
          <a:xfrm>
            <a:off x="10267355" y="328613"/>
            <a:ext cx="968097" cy="361474"/>
          </a:xfrm>
          <a:prstGeom prst="rect">
            <a:avLst/>
          </a:prstGeom>
        </p:spPr>
      </p:pic>
      <p:sp>
        <p:nvSpPr>
          <p:cNvPr id="4" name="Text 1"/>
          <p:cNvSpPr/>
          <p:nvPr/>
        </p:nvSpPr>
        <p:spPr>
          <a:xfrm>
            <a:off x="3402449" y="820222"/>
            <a:ext cx="2455545" cy="248007"/>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Equipment Lifecycle Control</a:t>
            </a:r>
            <a:endParaRPr lang="en-US" sz="1550" dirty="0"/>
          </a:p>
        </p:txBody>
      </p:sp>
      <p:sp>
        <p:nvSpPr>
          <p:cNvPr id="5" name="Text 2"/>
          <p:cNvSpPr/>
          <p:nvPr/>
        </p:nvSpPr>
        <p:spPr>
          <a:xfrm>
            <a:off x="3402449" y="1142643"/>
            <a:ext cx="7825502"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Equipment downtime in manufacturing or construction environments directly impacts project schedules and costs. The Maintenance Management module transitions maintenance from reactive firefighting to proactive asset care through systematic preventive maintenance planning, breakdown tracking, and spare parts management.</a:t>
            </a:r>
            <a:endParaRPr lang="en-US" sz="750" dirty="0"/>
          </a:p>
        </p:txBody>
      </p:sp>
      <p:sp>
        <p:nvSpPr>
          <p:cNvPr id="6" name="Shape 3"/>
          <p:cNvSpPr/>
          <p:nvPr/>
        </p:nvSpPr>
        <p:spPr>
          <a:xfrm>
            <a:off x="3402449" y="1555194"/>
            <a:ext cx="7825502" cy="1376243"/>
          </a:xfrm>
          <a:prstGeom prst="roundRect">
            <a:avLst>
              <a:gd name="adj" fmla="val 3029"/>
            </a:avLst>
          </a:prstGeom>
          <a:solidFill>
            <a:srgbClr val="DFECE9"/>
          </a:solidFill>
          <a:ln w="7620">
            <a:solidFill>
              <a:srgbClr val="C5D2CF"/>
            </a:solidFill>
            <a:prstDash val="solid"/>
          </a:ln>
        </p:spPr>
      </p:sp>
      <p:sp>
        <p:nvSpPr>
          <p:cNvPr id="7" name="Shape 4"/>
          <p:cNvSpPr/>
          <p:nvPr/>
        </p:nvSpPr>
        <p:spPr>
          <a:xfrm>
            <a:off x="3410069" y="1562814"/>
            <a:ext cx="1952506" cy="858917"/>
          </a:xfrm>
          <a:prstGeom prst="roundRect">
            <a:avLst>
              <a:gd name="adj" fmla="val 4853"/>
            </a:avLst>
          </a:prstGeom>
          <a:solidFill>
            <a:srgbClr val="DFECE9"/>
          </a:solidFill>
        </p:spPr>
      </p:sp>
      <p:sp>
        <p:nvSpPr>
          <p:cNvPr id="8" name="Text 5"/>
          <p:cNvSpPr/>
          <p:nvPr/>
        </p:nvSpPr>
        <p:spPr>
          <a:xfrm>
            <a:off x="3509248" y="1661993"/>
            <a:ext cx="1305044"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Preventive Maintenance</a:t>
            </a:r>
            <a:endParaRPr lang="en-US" sz="950" dirty="0"/>
          </a:p>
        </p:txBody>
      </p:sp>
      <p:sp>
        <p:nvSpPr>
          <p:cNvPr id="9" name="Text 6"/>
          <p:cNvSpPr/>
          <p:nvPr/>
        </p:nvSpPr>
        <p:spPr>
          <a:xfrm>
            <a:off x="3509248" y="1846778"/>
            <a:ext cx="1754148" cy="475774"/>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Calendar and meter-based maintenance schedules with automatic work order generation ensure equipment reliability</a:t>
            </a:r>
            <a:endParaRPr lang="en-US" sz="750" dirty="0"/>
          </a:p>
        </p:txBody>
      </p:sp>
      <p:sp>
        <p:nvSpPr>
          <p:cNvPr id="10" name="Shape 7"/>
          <p:cNvSpPr/>
          <p:nvPr/>
        </p:nvSpPr>
        <p:spPr>
          <a:xfrm>
            <a:off x="5362575" y="1562814"/>
            <a:ext cx="1952625" cy="858917"/>
          </a:xfrm>
          <a:prstGeom prst="rect">
            <a:avLst/>
          </a:prstGeom>
          <a:solidFill>
            <a:srgbClr val="DFECE9"/>
          </a:solidFill>
        </p:spPr>
      </p:sp>
      <p:sp>
        <p:nvSpPr>
          <p:cNvPr id="11" name="Shape 8"/>
          <p:cNvSpPr/>
          <p:nvPr/>
        </p:nvSpPr>
        <p:spPr>
          <a:xfrm>
            <a:off x="5362575" y="1562814"/>
            <a:ext cx="15240" cy="858917"/>
          </a:xfrm>
          <a:prstGeom prst="roundRect">
            <a:avLst>
              <a:gd name="adj" fmla="val 273488"/>
            </a:avLst>
          </a:prstGeom>
          <a:solidFill>
            <a:srgbClr val="C5D2CF"/>
          </a:solidFill>
        </p:spPr>
      </p:sp>
      <p:sp>
        <p:nvSpPr>
          <p:cNvPr id="12" name="Text 9"/>
          <p:cNvSpPr/>
          <p:nvPr/>
        </p:nvSpPr>
        <p:spPr>
          <a:xfrm>
            <a:off x="5461754" y="1661993"/>
            <a:ext cx="1240393"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Breakdown Tracking</a:t>
            </a:r>
            <a:endParaRPr lang="en-US" sz="950" dirty="0"/>
          </a:p>
        </p:txBody>
      </p:sp>
      <p:sp>
        <p:nvSpPr>
          <p:cNvPr id="13" name="Text 10"/>
          <p:cNvSpPr/>
          <p:nvPr/>
        </p:nvSpPr>
        <p:spPr>
          <a:xfrm>
            <a:off x="5461754" y="1846778"/>
            <a:ext cx="1754267" cy="475774"/>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Failure recording with downtime analysis and root cause investigation improves asset performance over time</a:t>
            </a:r>
            <a:endParaRPr lang="en-US" sz="750" dirty="0"/>
          </a:p>
        </p:txBody>
      </p:sp>
      <p:sp>
        <p:nvSpPr>
          <p:cNvPr id="14" name="Shape 11"/>
          <p:cNvSpPr/>
          <p:nvPr/>
        </p:nvSpPr>
        <p:spPr>
          <a:xfrm>
            <a:off x="7315200" y="1562814"/>
            <a:ext cx="1952506" cy="858917"/>
          </a:xfrm>
          <a:prstGeom prst="rect">
            <a:avLst/>
          </a:prstGeom>
          <a:solidFill>
            <a:srgbClr val="DFECE9"/>
          </a:solidFill>
        </p:spPr>
      </p:sp>
      <p:sp>
        <p:nvSpPr>
          <p:cNvPr id="15" name="Shape 12"/>
          <p:cNvSpPr/>
          <p:nvPr/>
        </p:nvSpPr>
        <p:spPr>
          <a:xfrm>
            <a:off x="7315200" y="1562814"/>
            <a:ext cx="15240" cy="858917"/>
          </a:xfrm>
          <a:prstGeom prst="roundRect">
            <a:avLst>
              <a:gd name="adj" fmla="val 273488"/>
            </a:avLst>
          </a:prstGeom>
          <a:solidFill>
            <a:srgbClr val="C5D2CF"/>
          </a:solidFill>
        </p:spPr>
      </p:sp>
      <p:sp>
        <p:nvSpPr>
          <p:cNvPr id="16" name="Text 13"/>
          <p:cNvSpPr/>
          <p:nvPr/>
        </p:nvSpPr>
        <p:spPr>
          <a:xfrm>
            <a:off x="7414379" y="1661993"/>
            <a:ext cx="1240393"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Spare Parts Control</a:t>
            </a:r>
            <a:endParaRPr lang="en-US" sz="950" dirty="0"/>
          </a:p>
        </p:txBody>
      </p:sp>
      <p:sp>
        <p:nvSpPr>
          <p:cNvPr id="17" name="Text 14"/>
          <p:cNvSpPr/>
          <p:nvPr/>
        </p:nvSpPr>
        <p:spPr>
          <a:xfrm>
            <a:off x="7414379" y="1846778"/>
            <a:ext cx="1754148" cy="475774"/>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Critical spares inventory management ensures rapid repair capability while minimizing inventory investment</a:t>
            </a:r>
            <a:endParaRPr lang="en-US" sz="750" dirty="0"/>
          </a:p>
        </p:txBody>
      </p:sp>
      <p:sp>
        <p:nvSpPr>
          <p:cNvPr id="18" name="Shape 15"/>
          <p:cNvSpPr/>
          <p:nvPr/>
        </p:nvSpPr>
        <p:spPr>
          <a:xfrm>
            <a:off x="9267706" y="1562814"/>
            <a:ext cx="1952625" cy="858917"/>
          </a:xfrm>
          <a:prstGeom prst="rect">
            <a:avLst/>
          </a:prstGeom>
          <a:solidFill>
            <a:srgbClr val="DFECE9"/>
          </a:solidFill>
        </p:spPr>
      </p:sp>
      <p:sp>
        <p:nvSpPr>
          <p:cNvPr id="19" name="Shape 16"/>
          <p:cNvSpPr/>
          <p:nvPr/>
        </p:nvSpPr>
        <p:spPr>
          <a:xfrm>
            <a:off x="9267706" y="1562814"/>
            <a:ext cx="15240" cy="858917"/>
          </a:xfrm>
          <a:prstGeom prst="roundRect">
            <a:avLst>
              <a:gd name="adj" fmla="val 273488"/>
            </a:avLst>
          </a:prstGeom>
          <a:solidFill>
            <a:srgbClr val="C5D2CF"/>
          </a:solidFill>
        </p:spPr>
      </p:sp>
      <p:sp>
        <p:nvSpPr>
          <p:cNvPr id="20" name="Text 17"/>
          <p:cNvSpPr/>
          <p:nvPr/>
        </p:nvSpPr>
        <p:spPr>
          <a:xfrm>
            <a:off x="9366885" y="1661993"/>
            <a:ext cx="1364813"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Warranty &amp; AMC Tracking</a:t>
            </a:r>
            <a:endParaRPr lang="en-US" sz="950" dirty="0"/>
          </a:p>
        </p:txBody>
      </p:sp>
      <p:sp>
        <p:nvSpPr>
          <p:cNvPr id="21" name="Text 18"/>
          <p:cNvSpPr/>
          <p:nvPr/>
        </p:nvSpPr>
        <p:spPr>
          <a:xfrm>
            <a:off x="9366885" y="1846778"/>
            <a:ext cx="1754267" cy="475774"/>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Vendor warranty and Annual Maintenance Contract management ensures timely claims and service utilization</a:t>
            </a:r>
            <a:endParaRPr lang="en-US" sz="750" dirty="0"/>
          </a:p>
        </p:txBody>
      </p:sp>
      <p:sp>
        <p:nvSpPr>
          <p:cNvPr id="22" name="Shape 19"/>
          <p:cNvSpPr/>
          <p:nvPr/>
        </p:nvSpPr>
        <p:spPr>
          <a:xfrm>
            <a:off x="3410069" y="2421731"/>
            <a:ext cx="7810262" cy="502087"/>
          </a:xfrm>
          <a:prstGeom prst="rect">
            <a:avLst/>
          </a:prstGeom>
          <a:solidFill>
            <a:srgbClr val="DFECE9"/>
          </a:solidFill>
        </p:spPr>
      </p:sp>
      <p:sp>
        <p:nvSpPr>
          <p:cNvPr id="23" name="Shape 20"/>
          <p:cNvSpPr/>
          <p:nvPr/>
        </p:nvSpPr>
        <p:spPr>
          <a:xfrm>
            <a:off x="3410069" y="2421731"/>
            <a:ext cx="7810262" cy="15240"/>
          </a:xfrm>
          <a:prstGeom prst="roundRect">
            <a:avLst>
              <a:gd name="adj" fmla="val 273488"/>
            </a:avLst>
          </a:prstGeom>
          <a:solidFill>
            <a:srgbClr val="C5D2CF"/>
          </a:solidFill>
        </p:spPr>
      </p:sp>
      <p:sp>
        <p:nvSpPr>
          <p:cNvPr id="24" name="Text 21"/>
          <p:cNvSpPr/>
          <p:nvPr/>
        </p:nvSpPr>
        <p:spPr>
          <a:xfrm>
            <a:off x="3509248" y="2520910"/>
            <a:ext cx="1458516"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Maintenance Cost Analysis</a:t>
            </a:r>
            <a:endParaRPr lang="en-US" sz="950" dirty="0"/>
          </a:p>
        </p:txBody>
      </p:sp>
      <p:sp>
        <p:nvSpPr>
          <p:cNvPr id="25" name="Text 22"/>
          <p:cNvSpPr/>
          <p:nvPr/>
        </p:nvSpPr>
        <p:spPr>
          <a:xfrm>
            <a:off x="3509248" y="2705695"/>
            <a:ext cx="7611904" cy="118943"/>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Equipment-wise maintenance spending visibility supports repair-versus-replace decisions and budgeting</a:t>
            </a:r>
            <a:endParaRPr lang="en-US" sz="750" dirty="0"/>
          </a:p>
        </p:txBody>
      </p:sp>
      <p:pic>
        <p:nvPicPr>
          <p:cNvPr id="26" name="Image 1" descr="preencoded.png"/>
          <p:cNvPicPr>
            <a:picLocks noChangeAspect="1"/>
          </p:cNvPicPr>
          <p:nvPr/>
        </p:nvPicPr>
        <p:blipFill>
          <a:blip r:embed="rId2"/>
          <a:stretch>
            <a:fillRect/>
          </a:stretch>
        </p:blipFill>
        <p:spPr>
          <a:xfrm>
            <a:off x="3402330" y="3159125"/>
            <a:ext cx="7833995" cy="4288155"/>
          </a:xfrm>
          <a:prstGeom prst="rect">
            <a:avLst/>
          </a:prstGeom>
        </p:spPr>
      </p:pic>
      <p:pic>
        <p:nvPicPr>
          <p:cNvPr id="27" name="Image 2" descr="preencoded.png"/>
          <p:cNvPicPr>
            <a:picLocks noChangeAspect="1"/>
          </p:cNvPicPr>
          <p:nvPr/>
        </p:nvPicPr>
        <p:blipFill>
          <a:blip r:embed="rId3"/>
          <a:stretch>
            <a:fillRect/>
          </a:stretch>
        </p:blipFill>
        <p:spPr>
          <a:xfrm>
            <a:off x="3402330" y="3159125"/>
            <a:ext cx="7375525" cy="4037330"/>
          </a:xfrm>
          <a:prstGeom prst="rect">
            <a:avLst/>
          </a:prstGeom>
        </p:spPr>
      </p:pic>
      <p:sp>
        <p:nvSpPr>
          <p:cNvPr id="28" name="Text 23"/>
          <p:cNvSpPr/>
          <p:nvPr/>
        </p:nvSpPr>
        <p:spPr>
          <a:xfrm>
            <a:off x="3402449" y="7425095"/>
            <a:ext cx="7825502" cy="237887"/>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chart demonstrates how systematic preventive maintenance drives sustained improvements in equipment availability, with organizations typically achieving target availability levels within 6-8 months of implementing structured maintenance programs.</a:t>
            </a:r>
            <a:endParaRPr lang="en-US" sz="750" dirty="0"/>
          </a:p>
        </p:txBody>
      </p:sp>
      <p:sp>
        <p:nvSpPr>
          <p:cNvPr id="29" name="Text 24"/>
          <p:cNvSpPr/>
          <p:nvPr/>
        </p:nvSpPr>
        <p:spPr>
          <a:xfrm>
            <a:off x="3402449" y="7718703"/>
            <a:ext cx="7825502" cy="237887"/>
          </a:xfrm>
          <a:prstGeom prst="rect">
            <a:avLst/>
          </a:prstGeom>
          <a:noFill/>
        </p:spPr>
        <p:txBody>
          <a:bodyPr wrap="square" lIns="0" tIns="0" rIns="0" bIns="0" rtlCol="0" anchor="t"/>
          <a:lstStyle/>
          <a:p>
            <a:pPr marL="0" indent="0" algn="l">
              <a:lnSpc>
                <a:spcPts val="900"/>
              </a:lnSpc>
              <a:buNone/>
            </a:pPr>
            <a:r>
              <a:rPr lang="en-US" sz="7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Reduced unplanned downtime, extended asset life, and predictable maintenance costs transform maintenance from a necessary expense into a strategic capability that supports reliable operations.</a:t>
            </a:r>
            <a:endParaRPr lang="en-US" sz="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050977" y="957620"/>
            <a:ext cx="4155996" cy="337899"/>
          </a:xfrm>
          <a:prstGeom prst="rect">
            <a:avLst/>
          </a:prstGeom>
          <a:noFill/>
        </p:spPr>
        <p:txBody>
          <a:bodyPr wrap="none" lIns="0" tIns="0" rIns="0" bIns="0" rtlCol="0" anchor="t"/>
          <a:lstStyle/>
          <a:p>
            <a:pPr marL="0" indent="0" algn="l">
              <a:lnSpc>
                <a:spcPts val="2650"/>
              </a:lnSpc>
              <a:buNone/>
            </a:pPr>
            <a:r>
              <a:rPr lang="en-US" sz="2100" dirty="0">
                <a:solidFill>
                  <a:srgbClr val="272D45"/>
                </a:solidFill>
                <a:latin typeface="Kanit Light" pitchFamily="34" charset="0"/>
                <a:ea typeface="Kanit Light" pitchFamily="34" charset="-122"/>
                <a:cs typeface="Kanit Light" pitchFamily="34" charset="-120"/>
              </a:rPr>
              <a:t>Dashboards &amp; Decision Intelligence</a:t>
            </a:r>
            <a:endParaRPr lang="en-US" sz="2100" dirty="0"/>
          </a:p>
        </p:txBody>
      </p:sp>
      <p:pic>
        <p:nvPicPr>
          <p:cNvPr id="3" name="Image 0" descr="preencoded.png"/>
          <p:cNvPicPr>
            <a:picLocks noChangeAspect="1"/>
          </p:cNvPicPr>
          <p:nvPr/>
        </p:nvPicPr>
        <p:blipFill>
          <a:blip r:embed="rId1"/>
          <a:stretch>
            <a:fillRect/>
          </a:stretch>
        </p:blipFill>
        <p:spPr>
          <a:xfrm>
            <a:off x="10531912" y="965002"/>
            <a:ext cx="1054894" cy="393978"/>
          </a:xfrm>
          <a:prstGeom prst="rect">
            <a:avLst/>
          </a:prstGeom>
        </p:spPr>
      </p:pic>
      <p:sp>
        <p:nvSpPr>
          <p:cNvPr id="4" name="Text 1"/>
          <p:cNvSpPr/>
          <p:nvPr/>
        </p:nvSpPr>
        <p:spPr>
          <a:xfrm>
            <a:off x="3050977" y="1513522"/>
            <a:ext cx="2734270" cy="270391"/>
          </a:xfrm>
          <a:prstGeom prst="rect">
            <a:avLst/>
          </a:prstGeom>
          <a:noFill/>
        </p:spPr>
        <p:txBody>
          <a:bodyPr wrap="none" lIns="0" tIns="0" rIns="0" bIns="0" rtlCol="0" anchor="t"/>
          <a:lstStyle/>
          <a:p>
            <a:pPr marL="0" indent="0" algn="l">
              <a:lnSpc>
                <a:spcPts val="2100"/>
              </a:lnSpc>
              <a:buNone/>
            </a:pPr>
            <a:r>
              <a:rPr lang="en-US" sz="1700" dirty="0">
                <a:solidFill>
                  <a:srgbClr val="272D45"/>
                </a:solidFill>
                <a:latin typeface="Kanit Light" pitchFamily="34" charset="0"/>
                <a:ea typeface="Kanit Light" pitchFamily="34" charset="-122"/>
                <a:cs typeface="Kanit Light" pitchFamily="34" charset="-120"/>
              </a:rPr>
              <a:t>Real-Time Executive Insights</a:t>
            </a:r>
            <a:endParaRPr lang="en-US" sz="1700" dirty="0"/>
          </a:p>
        </p:txBody>
      </p:sp>
      <p:sp>
        <p:nvSpPr>
          <p:cNvPr id="5" name="Text 2"/>
          <p:cNvSpPr/>
          <p:nvPr/>
        </p:nvSpPr>
        <p:spPr>
          <a:xfrm>
            <a:off x="3050977" y="1872258"/>
            <a:ext cx="8528328" cy="400764"/>
          </a:xfrm>
          <a:prstGeom prst="rect">
            <a:avLst/>
          </a:prstGeom>
          <a:noFill/>
        </p:spPr>
        <p:txBody>
          <a:bodyPr wrap="square" lIns="0" tIns="0" rIns="0" bIns="0" rtlCol="0" anchor="t"/>
          <a:lstStyle/>
          <a:p>
            <a:pPr marL="0" indent="0" algn="l">
              <a:lnSpc>
                <a:spcPts val="1050"/>
              </a:lnSpc>
              <a:buNone/>
            </a:pPr>
            <a:r>
              <a:rPr lang="en-US" sz="8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Data without insights is merely information clutter. The Dashboards &amp; Decision Intelligence capabilities transform your operational data into actionable intelligence that empowers executives and managers to make informed decisions rapidly. Role-based dashboards provide the right information to the right people at the right time.</a:t>
            </a:r>
            <a:endParaRPr lang="en-US" sz="850" dirty="0"/>
          </a:p>
        </p:txBody>
      </p:sp>
      <p:pic>
        <p:nvPicPr>
          <p:cNvPr id="6" name="Image 1" descr="preencoded.png"/>
          <p:cNvPicPr>
            <a:picLocks noChangeAspect="1"/>
          </p:cNvPicPr>
          <p:nvPr/>
        </p:nvPicPr>
        <p:blipFill>
          <a:blip r:embed="rId2"/>
          <a:stretch>
            <a:fillRect/>
          </a:stretch>
        </p:blipFill>
        <p:spPr>
          <a:xfrm>
            <a:off x="3050977" y="2339221"/>
            <a:ext cx="1495187" cy="1495187"/>
          </a:xfrm>
          <a:prstGeom prst="rect">
            <a:avLst/>
          </a:prstGeom>
        </p:spPr>
      </p:pic>
      <p:sp>
        <p:nvSpPr>
          <p:cNvPr id="7" name="Text 3"/>
          <p:cNvSpPr/>
          <p:nvPr/>
        </p:nvSpPr>
        <p:spPr>
          <a:xfrm>
            <a:off x="3050977" y="3907988"/>
            <a:ext cx="1356360" cy="168831"/>
          </a:xfrm>
          <a:prstGeom prst="rect">
            <a:avLst/>
          </a:prstGeom>
          <a:noFill/>
        </p:spPr>
        <p:txBody>
          <a:bodyPr wrap="none" lIns="0" tIns="0" rIns="0" bIns="0" rtlCol="0" anchor="t"/>
          <a:lstStyle/>
          <a:p>
            <a:pPr marL="0" indent="0" algn="l">
              <a:lnSpc>
                <a:spcPts val="1300"/>
              </a:lnSpc>
              <a:buNone/>
            </a:pPr>
            <a:r>
              <a:rPr lang="en-US" sz="1050" dirty="0">
                <a:solidFill>
                  <a:srgbClr val="2C3249"/>
                </a:solidFill>
                <a:latin typeface="Kanit Light" pitchFamily="34" charset="0"/>
                <a:ea typeface="Kanit Light" pitchFamily="34" charset="-122"/>
                <a:cs typeface="Kanit Light" pitchFamily="34" charset="-120"/>
              </a:rPr>
              <a:t>Planned vs Actual Cost</a:t>
            </a:r>
            <a:endParaRPr lang="en-US" sz="1050" dirty="0"/>
          </a:p>
        </p:txBody>
      </p:sp>
      <p:sp>
        <p:nvSpPr>
          <p:cNvPr id="8" name="Text 4"/>
          <p:cNvSpPr/>
          <p:nvPr/>
        </p:nvSpPr>
        <p:spPr>
          <a:xfrm>
            <a:off x="3050977" y="4112062"/>
            <a:ext cx="2076807" cy="400764"/>
          </a:xfrm>
          <a:prstGeom prst="rect">
            <a:avLst/>
          </a:prstGeom>
          <a:noFill/>
        </p:spPr>
        <p:txBody>
          <a:bodyPr wrap="square" lIns="0" tIns="0" rIns="0" bIns="0" rtlCol="0" anchor="t"/>
          <a:lstStyle/>
          <a:p>
            <a:pPr marL="0" indent="0" algn="l">
              <a:lnSpc>
                <a:spcPts val="1050"/>
              </a:lnSpc>
              <a:buNone/>
            </a:pPr>
            <a:r>
              <a:rPr lang="en-US" sz="8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Project-wise variance analysis highlights cost overruns early, enabling corrective action before margins evaporate</a:t>
            </a:r>
            <a:endParaRPr lang="en-US" sz="850" dirty="0"/>
          </a:p>
        </p:txBody>
      </p:sp>
      <p:pic>
        <p:nvPicPr>
          <p:cNvPr id="9" name="Image 2" descr="preencoded.png"/>
          <p:cNvPicPr>
            <a:picLocks noChangeAspect="1"/>
          </p:cNvPicPr>
          <p:nvPr/>
        </p:nvPicPr>
        <p:blipFill>
          <a:blip r:embed="rId3"/>
          <a:stretch>
            <a:fillRect/>
          </a:stretch>
        </p:blipFill>
        <p:spPr>
          <a:xfrm>
            <a:off x="5201364" y="2339221"/>
            <a:ext cx="1495306" cy="1495306"/>
          </a:xfrm>
          <a:prstGeom prst="rect">
            <a:avLst/>
          </a:prstGeom>
        </p:spPr>
      </p:pic>
      <p:sp>
        <p:nvSpPr>
          <p:cNvPr id="10" name="Text 5"/>
          <p:cNvSpPr/>
          <p:nvPr/>
        </p:nvSpPr>
        <p:spPr>
          <a:xfrm>
            <a:off x="5201364" y="3908108"/>
            <a:ext cx="1380292" cy="168831"/>
          </a:xfrm>
          <a:prstGeom prst="rect">
            <a:avLst/>
          </a:prstGeom>
          <a:noFill/>
        </p:spPr>
        <p:txBody>
          <a:bodyPr wrap="none" lIns="0" tIns="0" rIns="0" bIns="0" rtlCol="0" anchor="t"/>
          <a:lstStyle/>
          <a:p>
            <a:pPr marL="0" indent="0" algn="l">
              <a:lnSpc>
                <a:spcPts val="1300"/>
              </a:lnSpc>
              <a:buNone/>
            </a:pPr>
            <a:r>
              <a:rPr lang="en-US" sz="1050" dirty="0">
                <a:solidFill>
                  <a:srgbClr val="2C3249"/>
                </a:solidFill>
                <a:latin typeface="Kanit Light" pitchFamily="34" charset="0"/>
                <a:ea typeface="Kanit Light" pitchFamily="34" charset="-122"/>
                <a:cs typeface="Kanit Light" pitchFamily="34" charset="-120"/>
              </a:rPr>
              <a:t>Project Margin Analysis</a:t>
            </a:r>
            <a:endParaRPr lang="en-US" sz="1050" dirty="0"/>
          </a:p>
        </p:txBody>
      </p:sp>
      <p:sp>
        <p:nvSpPr>
          <p:cNvPr id="11" name="Text 6"/>
          <p:cNvSpPr/>
          <p:nvPr/>
        </p:nvSpPr>
        <p:spPr>
          <a:xfrm>
            <a:off x="5201364" y="4112181"/>
            <a:ext cx="2076926" cy="400764"/>
          </a:xfrm>
          <a:prstGeom prst="rect">
            <a:avLst/>
          </a:prstGeom>
          <a:noFill/>
        </p:spPr>
        <p:txBody>
          <a:bodyPr wrap="square" lIns="0" tIns="0" rIns="0" bIns="0" rtlCol="0" anchor="t"/>
          <a:lstStyle/>
          <a:p>
            <a:pPr marL="0" indent="0" algn="l">
              <a:lnSpc>
                <a:spcPts val="1050"/>
              </a:lnSpc>
              <a:buNone/>
            </a:pPr>
            <a:r>
              <a:rPr lang="en-US" sz="8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Real-time profitability tracking shows which projects contribute to the bottom line and which need attention</a:t>
            </a:r>
            <a:endParaRPr lang="en-US" sz="850" dirty="0"/>
          </a:p>
        </p:txBody>
      </p:sp>
      <p:pic>
        <p:nvPicPr>
          <p:cNvPr id="12" name="Image 3" descr="preencoded.png"/>
          <p:cNvPicPr>
            <a:picLocks noChangeAspect="1"/>
          </p:cNvPicPr>
          <p:nvPr/>
        </p:nvPicPr>
        <p:blipFill>
          <a:blip r:embed="rId4"/>
          <a:stretch>
            <a:fillRect/>
          </a:stretch>
        </p:blipFill>
        <p:spPr>
          <a:xfrm>
            <a:off x="7351871" y="2339221"/>
            <a:ext cx="1495306" cy="1495306"/>
          </a:xfrm>
          <a:prstGeom prst="rect">
            <a:avLst/>
          </a:prstGeom>
        </p:spPr>
      </p:pic>
      <p:sp>
        <p:nvSpPr>
          <p:cNvPr id="13" name="Text 7"/>
          <p:cNvSpPr/>
          <p:nvPr/>
        </p:nvSpPr>
        <p:spPr>
          <a:xfrm>
            <a:off x="7351871" y="3908108"/>
            <a:ext cx="1712119" cy="168831"/>
          </a:xfrm>
          <a:prstGeom prst="rect">
            <a:avLst/>
          </a:prstGeom>
          <a:noFill/>
        </p:spPr>
        <p:txBody>
          <a:bodyPr wrap="none" lIns="0" tIns="0" rIns="0" bIns="0" rtlCol="0" anchor="t"/>
          <a:lstStyle/>
          <a:p>
            <a:pPr marL="0" indent="0" algn="l">
              <a:lnSpc>
                <a:spcPts val="1300"/>
              </a:lnSpc>
              <a:buNone/>
            </a:pPr>
            <a:r>
              <a:rPr lang="en-US" sz="1050" dirty="0">
                <a:solidFill>
                  <a:srgbClr val="2C3249"/>
                </a:solidFill>
                <a:latin typeface="Kanit Light" pitchFamily="34" charset="0"/>
                <a:ea typeface="Kanit Light" pitchFamily="34" charset="-122"/>
                <a:cs typeface="Kanit Light" pitchFamily="34" charset="-120"/>
              </a:rPr>
              <a:t>Material Variance Dashboard</a:t>
            </a:r>
            <a:endParaRPr lang="en-US" sz="1050" dirty="0"/>
          </a:p>
        </p:txBody>
      </p:sp>
      <p:sp>
        <p:nvSpPr>
          <p:cNvPr id="14" name="Text 8"/>
          <p:cNvSpPr/>
          <p:nvPr/>
        </p:nvSpPr>
        <p:spPr>
          <a:xfrm>
            <a:off x="7351871" y="4112181"/>
            <a:ext cx="2076926" cy="400764"/>
          </a:xfrm>
          <a:prstGeom prst="rect">
            <a:avLst/>
          </a:prstGeom>
          <a:noFill/>
        </p:spPr>
        <p:txBody>
          <a:bodyPr wrap="square" lIns="0" tIns="0" rIns="0" bIns="0" rtlCol="0" anchor="t"/>
          <a:lstStyle/>
          <a:p>
            <a:pPr marL="0" indent="0" algn="l">
              <a:lnSpc>
                <a:spcPts val="1050"/>
              </a:lnSpc>
              <a:buNone/>
            </a:pPr>
            <a:r>
              <a:rPr lang="en-US" sz="8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Planned versus actual material consumption reveals wastage patterns and procurement inefficiencies</a:t>
            </a:r>
            <a:endParaRPr lang="en-US" sz="850" dirty="0"/>
          </a:p>
        </p:txBody>
      </p:sp>
      <p:pic>
        <p:nvPicPr>
          <p:cNvPr id="15" name="Image 4" descr="preencoded.png"/>
          <p:cNvPicPr>
            <a:picLocks noChangeAspect="1"/>
          </p:cNvPicPr>
          <p:nvPr/>
        </p:nvPicPr>
        <p:blipFill>
          <a:blip r:embed="rId5"/>
          <a:stretch>
            <a:fillRect/>
          </a:stretch>
        </p:blipFill>
        <p:spPr>
          <a:xfrm>
            <a:off x="9502378" y="2339221"/>
            <a:ext cx="1495306" cy="1495306"/>
          </a:xfrm>
          <a:prstGeom prst="rect">
            <a:avLst/>
          </a:prstGeom>
        </p:spPr>
      </p:pic>
      <p:sp>
        <p:nvSpPr>
          <p:cNvPr id="16" name="Text 9"/>
          <p:cNvSpPr/>
          <p:nvPr/>
        </p:nvSpPr>
        <p:spPr>
          <a:xfrm>
            <a:off x="9502378" y="3908108"/>
            <a:ext cx="1594128" cy="168831"/>
          </a:xfrm>
          <a:prstGeom prst="rect">
            <a:avLst/>
          </a:prstGeom>
          <a:noFill/>
        </p:spPr>
        <p:txBody>
          <a:bodyPr wrap="none" lIns="0" tIns="0" rIns="0" bIns="0" rtlCol="0" anchor="t"/>
          <a:lstStyle/>
          <a:p>
            <a:pPr marL="0" indent="0" algn="l">
              <a:lnSpc>
                <a:spcPts val="1300"/>
              </a:lnSpc>
              <a:buNone/>
            </a:pPr>
            <a:r>
              <a:rPr lang="en-US" sz="1050" dirty="0">
                <a:solidFill>
                  <a:srgbClr val="2C3249"/>
                </a:solidFill>
                <a:latin typeface="Kanit Light" pitchFamily="34" charset="0"/>
                <a:ea typeface="Kanit Light" pitchFamily="34" charset="-122"/>
                <a:cs typeface="Kanit Light" pitchFamily="34" charset="-120"/>
              </a:rPr>
              <a:t>Vendor Lead Time Tracking</a:t>
            </a:r>
            <a:endParaRPr lang="en-US" sz="1050" dirty="0"/>
          </a:p>
        </p:txBody>
      </p:sp>
      <p:sp>
        <p:nvSpPr>
          <p:cNvPr id="17" name="Text 10"/>
          <p:cNvSpPr/>
          <p:nvPr/>
        </p:nvSpPr>
        <p:spPr>
          <a:xfrm>
            <a:off x="9502378" y="4112181"/>
            <a:ext cx="2076926" cy="400764"/>
          </a:xfrm>
          <a:prstGeom prst="rect">
            <a:avLst/>
          </a:prstGeom>
          <a:noFill/>
        </p:spPr>
        <p:txBody>
          <a:bodyPr wrap="square" lIns="0" tIns="0" rIns="0" bIns="0" rtlCol="0" anchor="t"/>
          <a:lstStyle/>
          <a:p>
            <a:pPr marL="0" indent="0" algn="l">
              <a:lnSpc>
                <a:spcPts val="1050"/>
              </a:lnSpc>
              <a:buNone/>
            </a:pPr>
            <a:r>
              <a:rPr lang="en-US" sz="8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Supplier delivery performance metrics identify reliable vendors and problematic relationships</a:t>
            </a:r>
            <a:endParaRPr lang="en-US" sz="850" dirty="0"/>
          </a:p>
        </p:txBody>
      </p:sp>
      <p:pic>
        <p:nvPicPr>
          <p:cNvPr id="18" name="Image 5" descr="preencoded.png"/>
          <p:cNvPicPr>
            <a:picLocks noChangeAspect="1"/>
          </p:cNvPicPr>
          <p:nvPr/>
        </p:nvPicPr>
        <p:blipFill>
          <a:blip r:embed="rId6"/>
          <a:stretch>
            <a:fillRect/>
          </a:stretch>
        </p:blipFill>
        <p:spPr>
          <a:xfrm>
            <a:off x="3050977" y="4630698"/>
            <a:ext cx="1495187" cy="1495187"/>
          </a:xfrm>
          <a:prstGeom prst="rect">
            <a:avLst/>
          </a:prstGeom>
        </p:spPr>
      </p:pic>
      <p:sp>
        <p:nvSpPr>
          <p:cNvPr id="19" name="Text 11"/>
          <p:cNvSpPr/>
          <p:nvPr/>
        </p:nvSpPr>
        <p:spPr>
          <a:xfrm>
            <a:off x="3050977" y="6199465"/>
            <a:ext cx="1708785" cy="168831"/>
          </a:xfrm>
          <a:prstGeom prst="rect">
            <a:avLst/>
          </a:prstGeom>
          <a:noFill/>
        </p:spPr>
        <p:txBody>
          <a:bodyPr wrap="none" lIns="0" tIns="0" rIns="0" bIns="0" rtlCol="0" anchor="t"/>
          <a:lstStyle/>
          <a:p>
            <a:pPr marL="0" indent="0" algn="l">
              <a:lnSpc>
                <a:spcPts val="1300"/>
              </a:lnSpc>
              <a:buNone/>
            </a:pPr>
            <a:r>
              <a:rPr lang="en-US" sz="1050" dirty="0">
                <a:solidFill>
                  <a:srgbClr val="2C3249"/>
                </a:solidFill>
                <a:latin typeface="Kanit Light" pitchFamily="34" charset="0"/>
                <a:ea typeface="Kanit Light" pitchFamily="34" charset="-122"/>
                <a:cs typeface="Kanit Light" pitchFamily="34" charset="-120"/>
              </a:rPr>
              <a:t>NCR Closure Rate Monitoring</a:t>
            </a:r>
            <a:endParaRPr lang="en-US" sz="1050" dirty="0"/>
          </a:p>
        </p:txBody>
      </p:sp>
      <p:sp>
        <p:nvSpPr>
          <p:cNvPr id="20" name="Text 12"/>
          <p:cNvSpPr/>
          <p:nvPr/>
        </p:nvSpPr>
        <p:spPr>
          <a:xfrm>
            <a:off x="3050977" y="6403538"/>
            <a:ext cx="2076807" cy="400764"/>
          </a:xfrm>
          <a:prstGeom prst="rect">
            <a:avLst/>
          </a:prstGeom>
          <a:noFill/>
        </p:spPr>
        <p:txBody>
          <a:bodyPr wrap="square" lIns="0" tIns="0" rIns="0" bIns="0" rtlCol="0" anchor="t"/>
          <a:lstStyle/>
          <a:p>
            <a:pPr marL="0" indent="0" algn="l">
              <a:lnSpc>
                <a:spcPts val="1050"/>
              </a:lnSpc>
              <a:buNone/>
            </a:pPr>
            <a:r>
              <a:rPr lang="en-US" sz="8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Non-conformance resolution speed indicates quality culture maturity and customer satisfaction risk</a:t>
            </a:r>
            <a:endParaRPr lang="en-US" sz="850" dirty="0"/>
          </a:p>
        </p:txBody>
      </p:sp>
      <p:pic>
        <p:nvPicPr>
          <p:cNvPr id="21" name="Image 6" descr="preencoded.png"/>
          <p:cNvPicPr>
            <a:picLocks noChangeAspect="1"/>
          </p:cNvPicPr>
          <p:nvPr/>
        </p:nvPicPr>
        <p:blipFill>
          <a:blip r:embed="rId7"/>
          <a:stretch>
            <a:fillRect/>
          </a:stretch>
        </p:blipFill>
        <p:spPr>
          <a:xfrm>
            <a:off x="5201364" y="4630698"/>
            <a:ext cx="1495306" cy="1495306"/>
          </a:xfrm>
          <a:prstGeom prst="rect">
            <a:avLst/>
          </a:prstGeom>
        </p:spPr>
      </p:pic>
      <p:sp>
        <p:nvSpPr>
          <p:cNvPr id="22" name="Text 13"/>
          <p:cNvSpPr/>
          <p:nvPr/>
        </p:nvSpPr>
        <p:spPr>
          <a:xfrm>
            <a:off x="5201364" y="6199584"/>
            <a:ext cx="1439228" cy="168831"/>
          </a:xfrm>
          <a:prstGeom prst="rect">
            <a:avLst/>
          </a:prstGeom>
          <a:noFill/>
        </p:spPr>
        <p:txBody>
          <a:bodyPr wrap="none" lIns="0" tIns="0" rIns="0" bIns="0" rtlCol="0" anchor="t"/>
          <a:lstStyle/>
          <a:p>
            <a:pPr marL="0" indent="0" algn="l">
              <a:lnSpc>
                <a:spcPts val="1300"/>
              </a:lnSpc>
              <a:buNone/>
            </a:pPr>
            <a:r>
              <a:rPr lang="en-US" sz="1050" dirty="0">
                <a:solidFill>
                  <a:srgbClr val="2C3249"/>
                </a:solidFill>
                <a:latin typeface="Kanit Light" pitchFamily="34" charset="0"/>
                <a:ea typeface="Kanit Light" pitchFamily="34" charset="-122"/>
                <a:cs typeface="Kanit Light" pitchFamily="34" charset="-120"/>
              </a:rPr>
              <a:t>Cash Flow Position View</a:t>
            </a:r>
            <a:endParaRPr lang="en-US" sz="1050" dirty="0"/>
          </a:p>
        </p:txBody>
      </p:sp>
      <p:sp>
        <p:nvSpPr>
          <p:cNvPr id="23" name="Text 14"/>
          <p:cNvSpPr/>
          <p:nvPr/>
        </p:nvSpPr>
        <p:spPr>
          <a:xfrm>
            <a:off x="5201364" y="6403658"/>
            <a:ext cx="2076926" cy="400764"/>
          </a:xfrm>
          <a:prstGeom prst="rect">
            <a:avLst/>
          </a:prstGeom>
          <a:noFill/>
        </p:spPr>
        <p:txBody>
          <a:bodyPr wrap="square" lIns="0" tIns="0" rIns="0" bIns="0" rtlCol="0" anchor="t"/>
          <a:lstStyle/>
          <a:p>
            <a:pPr marL="0" indent="0" algn="l">
              <a:lnSpc>
                <a:spcPts val="1050"/>
              </a:lnSpc>
              <a:buNone/>
            </a:pPr>
            <a:r>
              <a:rPr lang="en-US" sz="8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Working capital visibility across projects and vendors supports liquidity management and payment planning</a:t>
            </a:r>
            <a:endParaRPr lang="en-US" sz="850" dirty="0"/>
          </a:p>
        </p:txBody>
      </p:sp>
      <p:sp>
        <p:nvSpPr>
          <p:cNvPr id="24" name="Shape 15"/>
          <p:cNvSpPr/>
          <p:nvPr/>
        </p:nvSpPr>
        <p:spPr>
          <a:xfrm>
            <a:off x="3050977" y="6870621"/>
            <a:ext cx="8528328" cy="460057"/>
          </a:xfrm>
          <a:prstGeom prst="roundRect">
            <a:avLst>
              <a:gd name="adj" fmla="val 9873"/>
            </a:avLst>
          </a:prstGeom>
          <a:solidFill>
            <a:srgbClr val="CFE2DE"/>
          </a:solidFill>
        </p:spPr>
      </p:sp>
      <p:pic>
        <p:nvPicPr>
          <p:cNvPr id="25" name="Image 7" descr="preencoded.png"/>
          <p:cNvPicPr>
            <a:picLocks noChangeAspect="1"/>
          </p:cNvPicPr>
          <p:nvPr/>
        </p:nvPicPr>
        <p:blipFill>
          <a:blip r:embed="rId8"/>
          <a:stretch>
            <a:fillRect/>
          </a:stretch>
        </p:blipFill>
        <p:spPr>
          <a:xfrm>
            <a:off x="3159085" y="7005757"/>
            <a:ext cx="135136" cy="108109"/>
          </a:xfrm>
          <a:prstGeom prst="rect">
            <a:avLst/>
          </a:prstGeom>
        </p:spPr>
      </p:pic>
      <p:sp>
        <p:nvSpPr>
          <p:cNvPr id="26" name="Text 16"/>
          <p:cNvSpPr/>
          <p:nvPr/>
        </p:nvSpPr>
        <p:spPr>
          <a:xfrm>
            <a:off x="3402330" y="6956465"/>
            <a:ext cx="8068866" cy="267176"/>
          </a:xfrm>
          <a:prstGeom prst="rect">
            <a:avLst/>
          </a:prstGeom>
          <a:noFill/>
        </p:spPr>
        <p:txBody>
          <a:bodyPr wrap="square" lIns="0" tIns="0" rIns="0" bIns="0" rtlCol="0" anchor="t"/>
          <a:lstStyle/>
          <a:p>
            <a:pPr marL="0" indent="0" algn="l">
              <a:lnSpc>
                <a:spcPts val="1050"/>
              </a:lnSpc>
              <a:buNone/>
            </a:pPr>
            <a:r>
              <a:rPr lang="en-US" sz="850" b="1"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850"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 Proactive, data-driven decision-making replaces reactive crisis management. Executives gain the visibility they need to steer the organization confidently, while managers receive the insights required to optimize daily operations.</a:t>
            </a:r>
            <a:endParaRPr lang="en-US" sz="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243608" y="881896"/>
            <a:ext cx="3849648" cy="481132"/>
          </a:xfrm>
          <a:prstGeom prst="rect">
            <a:avLst/>
          </a:prstGeom>
          <a:noFill/>
        </p:spPr>
        <p:txBody>
          <a:bodyPr wrap="none" lIns="0" tIns="0" rIns="0" bIns="0" rtlCol="0" anchor="t"/>
          <a:lstStyle/>
          <a:p>
            <a:pPr marL="0" indent="0" algn="l">
              <a:lnSpc>
                <a:spcPts val="3750"/>
              </a:lnSpc>
              <a:buNone/>
            </a:pPr>
            <a:r>
              <a:rPr lang="en-US" sz="3000" dirty="0">
                <a:solidFill>
                  <a:srgbClr val="272D45"/>
                </a:solidFill>
                <a:latin typeface="Kanit Light" pitchFamily="34" charset="0"/>
                <a:ea typeface="Kanit Light" pitchFamily="34" charset="-122"/>
                <a:cs typeface="Kanit Light" pitchFamily="34" charset="-120"/>
              </a:rPr>
              <a:t>Industry Applicability</a:t>
            </a:r>
            <a:endParaRPr lang="en-US" sz="3000" dirty="0"/>
          </a:p>
        </p:txBody>
      </p:sp>
      <p:pic>
        <p:nvPicPr>
          <p:cNvPr id="3" name="Image 0" descr="preencoded.png"/>
          <p:cNvPicPr>
            <a:picLocks noChangeAspect="1"/>
          </p:cNvPicPr>
          <p:nvPr/>
        </p:nvPicPr>
        <p:blipFill>
          <a:blip r:embed="rId1"/>
          <a:stretch>
            <a:fillRect/>
          </a:stretch>
        </p:blipFill>
        <p:spPr>
          <a:xfrm>
            <a:off x="11891962" y="896779"/>
            <a:ext cx="1502212" cy="561023"/>
          </a:xfrm>
          <a:prstGeom prst="rect">
            <a:avLst/>
          </a:prstGeom>
        </p:spPr>
      </p:pic>
      <p:sp>
        <p:nvSpPr>
          <p:cNvPr id="4" name="Text 1"/>
          <p:cNvSpPr/>
          <p:nvPr/>
        </p:nvSpPr>
        <p:spPr>
          <a:xfrm>
            <a:off x="1243608" y="1771293"/>
            <a:ext cx="3719751" cy="384929"/>
          </a:xfrm>
          <a:prstGeom prst="rect">
            <a:avLst/>
          </a:prstGeom>
          <a:noFill/>
        </p:spPr>
        <p:txBody>
          <a:bodyPr wrap="none" lIns="0" tIns="0" rIns="0" bIns="0" rtlCol="0" anchor="t"/>
          <a:lstStyle/>
          <a:p>
            <a:pPr marL="0" indent="0" algn="l">
              <a:lnSpc>
                <a:spcPts val="3000"/>
              </a:lnSpc>
              <a:buNone/>
            </a:pPr>
            <a:r>
              <a:rPr lang="en-US" sz="2400" dirty="0">
                <a:solidFill>
                  <a:srgbClr val="272D45"/>
                </a:solidFill>
                <a:latin typeface="Kanit Light" pitchFamily="34" charset="0"/>
                <a:ea typeface="Kanit Light" pitchFamily="34" charset="-122"/>
                <a:cs typeface="Kanit Light" pitchFamily="34" charset="-120"/>
              </a:rPr>
              <a:t>Designed for EPC Segments</a:t>
            </a:r>
            <a:endParaRPr lang="en-US" sz="2400" dirty="0"/>
          </a:p>
        </p:txBody>
      </p:sp>
      <p:sp>
        <p:nvSpPr>
          <p:cNvPr id="5" name="Text 2"/>
          <p:cNvSpPr/>
          <p:nvPr/>
        </p:nvSpPr>
        <p:spPr>
          <a:xfrm>
            <a:off x="1243608" y="2335411"/>
            <a:ext cx="12143065" cy="655796"/>
          </a:xfrm>
          <a:prstGeom prst="rect">
            <a:avLst/>
          </a:prstGeom>
          <a:noFill/>
        </p:spPr>
        <p:txBody>
          <a:bodyPr wrap="square" lIns="0" tIns="0" rIns="0" bIns="0" rtlCol="0" anchor="t"/>
          <a:lstStyle/>
          <a:p>
            <a:pPr marL="0" indent="0" algn="l">
              <a:lnSpc>
                <a:spcPts val="170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Merciglobal Cloud ERP is purpose-built for project-centric, manufacturing-intensive environments where complexity is the norm. While the system is flexible enough to adapt to various industries, it delivers exceptional value in EPC segments characterized by large-scale projects, custom engineering, and multi-disciplinary execution.</a:t>
            </a:r>
            <a:endParaRPr lang="en-US" sz="1200" dirty="0"/>
          </a:p>
        </p:txBody>
      </p:sp>
      <p:pic>
        <p:nvPicPr>
          <p:cNvPr id="6" name="Image 1" descr="preencoded.pn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3608" y="3125510"/>
            <a:ext cx="538877" cy="538877"/>
          </a:xfrm>
          <a:prstGeom prst="rect">
            <a:avLst/>
          </a:prstGeom>
        </p:spPr>
      </p:pic>
      <p:sp>
        <p:nvSpPr>
          <p:cNvPr id="7" name="Text 3"/>
          <p:cNvSpPr/>
          <p:nvPr/>
        </p:nvSpPr>
        <p:spPr>
          <a:xfrm>
            <a:off x="1243608" y="3813691"/>
            <a:ext cx="1924764" cy="240625"/>
          </a:xfrm>
          <a:prstGeom prst="rect">
            <a:avLst/>
          </a:prstGeom>
          <a:noFill/>
        </p:spPr>
        <p:txBody>
          <a:bodyPr wrap="none" lIns="0" tIns="0" rIns="0" bIns="0" rtlCol="0" anchor="t"/>
          <a:lstStyle/>
          <a:p>
            <a:pPr marL="0" indent="0" algn="l">
              <a:lnSpc>
                <a:spcPts val="1850"/>
              </a:lnSpc>
              <a:buNone/>
            </a:pPr>
            <a:r>
              <a:rPr lang="en-US" sz="1500" dirty="0">
                <a:solidFill>
                  <a:srgbClr val="2C3249"/>
                </a:solidFill>
                <a:latin typeface="Kanit Light" pitchFamily="34" charset="0"/>
                <a:ea typeface="Kanit Light" pitchFamily="34" charset="-122"/>
                <a:cs typeface="Kanit Light" pitchFamily="34" charset="-120"/>
              </a:rPr>
              <a:t>Power Projects</a:t>
            </a:r>
            <a:endParaRPr lang="en-US" sz="1500" dirty="0"/>
          </a:p>
        </p:txBody>
      </p:sp>
      <p:sp>
        <p:nvSpPr>
          <p:cNvPr id="8" name="Text 4"/>
          <p:cNvSpPr/>
          <p:nvPr/>
        </p:nvSpPr>
        <p:spPr>
          <a:xfrm>
            <a:off x="1243608" y="4125992"/>
            <a:ext cx="3948112" cy="655796"/>
          </a:xfrm>
          <a:prstGeom prst="rect">
            <a:avLst/>
          </a:prstGeom>
          <a:noFill/>
        </p:spPr>
        <p:txBody>
          <a:bodyPr wrap="square" lIns="0" tIns="0" rIns="0" bIns="0" rtlCol="0" anchor="t"/>
          <a:lstStyle/>
          <a:p>
            <a:pPr marL="0" indent="0" algn="l">
              <a:lnSpc>
                <a:spcPts val="170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Thermal, renewable, and transmission projects requiring integrated engineering, fabrication, and site execution capabilities</a:t>
            </a:r>
            <a:endParaRPr lang="en-US" sz="1200" dirty="0"/>
          </a:p>
        </p:txBody>
      </p:sp>
      <p:pic>
        <p:nvPicPr>
          <p:cNvPr id="9" name="Image 2" descr="preencoded.png"/>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5341025" y="3125510"/>
            <a:ext cx="538877" cy="538877"/>
          </a:xfrm>
          <a:prstGeom prst="rect">
            <a:avLst/>
          </a:prstGeom>
        </p:spPr>
      </p:pic>
      <p:sp>
        <p:nvSpPr>
          <p:cNvPr id="10" name="Text 5"/>
          <p:cNvSpPr/>
          <p:nvPr/>
        </p:nvSpPr>
        <p:spPr>
          <a:xfrm>
            <a:off x="5341025" y="3813691"/>
            <a:ext cx="1924764" cy="240625"/>
          </a:xfrm>
          <a:prstGeom prst="rect">
            <a:avLst/>
          </a:prstGeom>
          <a:noFill/>
        </p:spPr>
        <p:txBody>
          <a:bodyPr wrap="none" lIns="0" tIns="0" rIns="0" bIns="0" rtlCol="0" anchor="t"/>
          <a:lstStyle/>
          <a:p>
            <a:pPr marL="0" indent="0" algn="l">
              <a:lnSpc>
                <a:spcPts val="1850"/>
              </a:lnSpc>
              <a:buNone/>
            </a:pPr>
            <a:r>
              <a:rPr lang="en-US" sz="1500" dirty="0">
                <a:solidFill>
                  <a:srgbClr val="2C3249"/>
                </a:solidFill>
                <a:latin typeface="Kanit Light" pitchFamily="34" charset="0"/>
                <a:ea typeface="Kanit Light" pitchFamily="34" charset="-122"/>
                <a:cs typeface="Kanit Light" pitchFamily="34" charset="-120"/>
              </a:rPr>
              <a:t>Oil &amp; Gas</a:t>
            </a:r>
            <a:endParaRPr lang="en-US" sz="1500" dirty="0"/>
          </a:p>
        </p:txBody>
      </p:sp>
      <p:sp>
        <p:nvSpPr>
          <p:cNvPr id="11" name="Text 6"/>
          <p:cNvSpPr/>
          <p:nvPr/>
        </p:nvSpPr>
        <p:spPr>
          <a:xfrm>
            <a:off x="5341025" y="4125992"/>
            <a:ext cx="3948112" cy="655796"/>
          </a:xfrm>
          <a:prstGeom prst="rect">
            <a:avLst/>
          </a:prstGeom>
          <a:noFill/>
        </p:spPr>
        <p:txBody>
          <a:bodyPr wrap="square" lIns="0" tIns="0" rIns="0" bIns="0" rtlCol="0" anchor="t"/>
          <a:lstStyle/>
          <a:p>
            <a:pPr marL="0" indent="0" algn="l">
              <a:lnSpc>
                <a:spcPts val="170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Upstream, midstream, and downstream projects with stringent quality, safety, and documentation requirements</a:t>
            </a:r>
            <a:endParaRPr lang="en-US" sz="1200" dirty="0"/>
          </a:p>
        </p:txBody>
      </p:sp>
      <p:pic>
        <p:nvPicPr>
          <p:cNvPr id="12" name="Image 3" descr="preencoded.png"/>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9438442" y="3125510"/>
            <a:ext cx="538877" cy="538877"/>
          </a:xfrm>
          <a:prstGeom prst="rect">
            <a:avLst/>
          </a:prstGeom>
        </p:spPr>
      </p:pic>
      <p:sp>
        <p:nvSpPr>
          <p:cNvPr id="13" name="Text 7"/>
          <p:cNvSpPr/>
          <p:nvPr/>
        </p:nvSpPr>
        <p:spPr>
          <a:xfrm>
            <a:off x="9438442" y="3813691"/>
            <a:ext cx="1924764" cy="240625"/>
          </a:xfrm>
          <a:prstGeom prst="rect">
            <a:avLst/>
          </a:prstGeom>
          <a:noFill/>
        </p:spPr>
        <p:txBody>
          <a:bodyPr wrap="none" lIns="0" tIns="0" rIns="0" bIns="0" rtlCol="0" anchor="t"/>
          <a:lstStyle/>
          <a:p>
            <a:pPr marL="0" indent="0" algn="l">
              <a:lnSpc>
                <a:spcPts val="1850"/>
              </a:lnSpc>
              <a:buNone/>
            </a:pPr>
            <a:r>
              <a:rPr lang="en-US" sz="1500" dirty="0">
                <a:solidFill>
                  <a:srgbClr val="2C3249"/>
                </a:solidFill>
                <a:latin typeface="Kanit Light" pitchFamily="34" charset="0"/>
                <a:ea typeface="Kanit Light" pitchFamily="34" charset="-122"/>
                <a:cs typeface="Kanit Light" pitchFamily="34" charset="-120"/>
              </a:rPr>
              <a:t>Infrastructure</a:t>
            </a:r>
            <a:endParaRPr lang="en-US" sz="1500" dirty="0"/>
          </a:p>
        </p:txBody>
      </p:sp>
      <p:sp>
        <p:nvSpPr>
          <p:cNvPr id="14" name="Text 8"/>
          <p:cNvSpPr/>
          <p:nvPr/>
        </p:nvSpPr>
        <p:spPr>
          <a:xfrm>
            <a:off x="9438442" y="4125992"/>
            <a:ext cx="3948112" cy="655796"/>
          </a:xfrm>
          <a:prstGeom prst="rect">
            <a:avLst/>
          </a:prstGeom>
          <a:noFill/>
        </p:spPr>
        <p:txBody>
          <a:bodyPr wrap="square" lIns="0" tIns="0" rIns="0" bIns="0" rtlCol="0" anchor="t"/>
          <a:lstStyle/>
          <a:p>
            <a:pPr marL="0" indent="0" algn="l">
              <a:lnSpc>
                <a:spcPts val="170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Transportation, water, and urban infrastructure projects demanding complex scheduling and resource coordination</a:t>
            </a:r>
            <a:endParaRPr lang="en-US" sz="1200" dirty="0"/>
          </a:p>
        </p:txBody>
      </p:sp>
      <p:pic>
        <p:nvPicPr>
          <p:cNvPr id="15" name="Image 4" descr="preencoded.png"/>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1243608" y="5020628"/>
            <a:ext cx="538877" cy="538877"/>
          </a:xfrm>
          <a:prstGeom prst="rect">
            <a:avLst/>
          </a:prstGeom>
        </p:spPr>
      </p:pic>
      <p:sp>
        <p:nvSpPr>
          <p:cNvPr id="16" name="Text 9"/>
          <p:cNvSpPr/>
          <p:nvPr/>
        </p:nvSpPr>
        <p:spPr>
          <a:xfrm>
            <a:off x="1243608" y="5708809"/>
            <a:ext cx="1924764" cy="240625"/>
          </a:xfrm>
          <a:prstGeom prst="rect">
            <a:avLst/>
          </a:prstGeom>
          <a:noFill/>
        </p:spPr>
        <p:txBody>
          <a:bodyPr wrap="none" lIns="0" tIns="0" rIns="0" bIns="0" rtlCol="0" anchor="t"/>
          <a:lstStyle/>
          <a:p>
            <a:pPr marL="0" indent="0" algn="l">
              <a:lnSpc>
                <a:spcPts val="1850"/>
              </a:lnSpc>
              <a:buNone/>
            </a:pPr>
            <a:r>
              <a:rPr lang="en-US" sz="1500" dirty="0">
                <a:solidFill>
                  <a:srgbClr val="2C3249"/>
                </a:solidFill>
                <a:latin typeface="Kanit Light" pitchFamily="34" charset="0"/>
                <a:ea typeface="Kanit Light" pitchFamily="34" charset="-122"/>
                <a:cs typeface="Kanit Light" pitchFamily="34" charset="-120"/>
              </a:rPr>
              <a:t>Heavy Engineering</a:t>
            </a:r>
            <a:endParaRPr lang="en-US" sz="1500" dirty="0"/>
          </a:p>
        </p:txBody>
      </p:sp>
      <p:sp>
        <p:nvSpPr>
          <p:cNvPr id="17" name="Text 10"/>
          <p:cNvSpPr/>
          <p:nvPr/>
        </p:nvSpPr>
        <p:spPr>
          <a:xfrm>
            <a:off x="1243608" y="6021110"/>
            <a:ext cx="3948112" cy="655796"/>
          </a:xfrm>
          <a:prstGeom prst="rect">
            <a:avLst/>
          </a:prstGeom>
          <a:noFill/>
        </p:spPr>
        <p:txBody>
          <a:bodyPr wrap="square" lIns="0" tIns="0" rIns="0" bIns="0" rtlCol="0" anchor="t"/>
          <a:lstStyle/>
          <a:p>
            <a:pPr marL="0" indent="0" algn="l">
              <a:lnSpc>
                <a:spcPts val="170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Capital equipment manufacturing and industrial plant construction with extensive custom fabrication needs</a:t>
            </a:r>
            <a:endParaRPr lang="en-US" sz="1200" dirty="0"/>
          </a:p>
        </p:txBody>
      </p:sp>
      <p:pic>
        <p:nvPicPr>
          <p:cNvPr id="18" name="Image 5" descr="preencoded.png"/>
          <p:cNvPicPr>
            <a:picLocks noChangeAspect="1"/>
          </p:cNvPicPr>
          <p:nvPr/>
        </p:nvPicPr>
        <p:blipFill>
          <a:blip r:embed="rId2">
            <a:extLst>
              <a:ext uri="{96DAC541-7B7A-43D3-8B79-37D633B846F1}">
                <asvg:svgBlip xmlns:asvg="http://schemas.microsoft.com/office/drawing/2016/SVG/main" r:embed="rId7"/>
              </a:ext>
            </a:extLst>
          </a:blip>
          <a:stretch>
            <a:fillRect/>
          </a:stretch>
        </p:blipFill>
        <p:spPr>
          <a:xfrm>
            <a:off x="5341025" y="5020628"/>
            <a:ext cx="538877" cy="538877"/>
          </a:xfrm>
          <a:prstGeom prst="rect">
            <a:avLst/>
          </a:prstGeom>
        </p:spPr>
      </p:pic>
      <p:sp>
        <p:nvSpPr>
          <p:cNvPr id="19" name="Text 11"/>
          <p:cNvSpPr/>
          <p:nvPr/>
        </p:nvSpPr>
        <p:spPr>
          <a:xfrm>
            <a:off x="5341025" y="5708809"/>
            <a:ext cx="1924764" cy="240625"/>
          </a:xfrm>
          <a:prstGeom prst="rect">
            <a:avLst/>
          </a:prstGeom>
          <a:noFill/>
        </p:spPr>
        <p:txBody>
          <a:bodyPr wrap="none" lIns="0" tIns="0" rIns="0" bIns="0" rtlCol="0" anchor="t"/>
          <a:lstStyle/>
          <a:p>
            <a:pPr marL="0" indent="0" algn="l">
              <a:lnSpc>
                <a:spcPts val="1850"/>
              </a:lnSpc>
              <a:buNone/>
            </a:pPr>
            <a:r>
              <a:rPr lang="en-US" sz="1500" dirty="0">
                <a:solidFill>
                  <a:srgbClr val="2C3249"/>
                </a:solidFill>
                <a:latin typeface="Kanit Light" pitchFamily="34" charset="0"/>
                <a:ea typeface="Kanit Light" pitchFamily="34" charset="-122"/>
                <a:cs typeface="Kanit Light" pitchFamily="34" charset="-120"/>
              </a:rPr>
              <a:t>Industrial Fabrication</a:t>
            </a:r>
            <a:endParaRPr lang="en-US" sz="1500" dirty="0"/>
          </a:p>
        </p:txBody>
      </p:sp>
      <p:sp>
        <p:nvSpPr>
          <p:cNvPr id="20" name="Text 12"/>
          <p:cNvSpPr/>
          <p:nvPr/>
        </p:nvSpPr>
        <p:spPr>
          <a:xfrm>
            <a:off x="5341025" y="6021110"/>
            <a:ext cx="3948112" cy="655796"/>
          </a:xfrm>
          <a:prstGeom prst="rect">
            <a:avLst/>
          </a:prstGeom>
          <a:noFill/>
        </p:spPr>
        <p:txBody>
          <a:bodyPr wrap="square" lIns="0" tIns="0" rIns="0" bIns="0" rtlCol="0" anchor="t"/>
          <a:lstStyle/>
          <a:p>
            <a:pPr marL="0" indent="0" algn="l">
              <a:lnSpc>
                <a:spcPts val="170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Structural steel, pressure vessels, and process equipment manufacturing requiring weld traceability and material compliance</a:t>
            </a:r>
            <a:endParaRPr lang="en-US" sz="1200" dirty="0"/>
          </a:p>
        </p:txBody>
      </p:sp>
      <p:sp>
        <p:nvSpPr>
          <p:cNvPr id="21" name="Text 13"/>
          <p:cNvSpPr/>
          <p:nvPr/>
        </p:nvSpPr>
        <p:spPr>
          <a:xfrm>
            <a:off x="1243608" y="6811208"/>
            <a:ext cx="12143065" cy="655796"/>
          </a:xfrm>
          <a:prstGeom prst="rect">
            <a:avLst/>
          </a:prstGeom>
          <a:noFill/>
        </p:spPr>
        <p:txBody>
          <a:bodyPr wrap="square" lIns="0" tIns="0" rIns="0" bIns="0" rtlCol="0" anchor="t"/>
          <a:lstStyle/>
          <a:p>
            <a:pPr marL="0" indent="0" algn="l">
              <a:lnSpc>
                <a:spcPts val="170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common thread across these industries is the combination of project-based operations with manufacturing or construction intensity. Organizations managing multiple concurrent projects, each with unique specifications, timelines, and resource requirements, benefit most dramatically from the system's integrated capabilities.</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402449" y="322421"/>
            <a:ext cx="2480905" cy="310158"/>
          </a:xfrm>
          <a:prstGeom prst="rect">
            <a:avLst/>
          </a:prstGeom>
          <a:noFill/>
        </p:spPr>
        <p:txBody>
          <a:bodyPr wrap="none" lIns="0" tIns="0" rIns="0" bIns="0" rtlCol="0" anchor="t"/>
          <a:lstStyle/>
          <a:p>
            <a:pPr marL="0" indent="0" algn="l">
              <a:lnSpc>
                <a:spcPts val="2400"/>
              </a:lnSpc>
              <a:buNone/>
            </a:pPr>
            <a:r>
              <a:rPr lang="en-US" sz="1950" dirty="0">
                <a:solidFill>
                  <a:srgbClr val="272D45"/>
                </a:solidFill>
                <a:latin typeface="Kanit Light" pitchFamily="34" charset="0"/>
                <a:ea typeface="Kanit Light" pitchFamily="34" charset="-122"/>
                <a:cs typeface="Kanit Light" pitchFamily="34" charset="-120"/>
              </a:rPr>
              <a:t>Business Impact</a:t>
            </a:r>
            <a:endParaRPr lang="en-US" sz="1950" dirty="0"/>
          </a:p>
        </p:txBody>
      </p:sp>
      <p:pic>
        <p:nvPicPr>
          <p:cNvPr id="3" name="Image 0" descr="preencoded.png"/>
          <p:cNvPicPr>
            <a:picLocks noChangeAspect="1"/>
          </p:cNvPicPr>
          <p:nvPr/>
        </p:nvPicPr>
        <p:blipFill>
          <a:blip r:embed="rId1"/>
          <a:stretch>
            <a:fillRect/>
          </a:stretch>
        </p:blipFill>
        <p:spPr>
          <a:xfrm>
            <a:off x="10267355" y="328613"/>
            <a:ext cx="968097" cy="361474"/>
          </a:xfrm>
          <a:prstGeom prst="rect">
            <a:avLst/>
          </a:prstGeom>
        </p:spPr>
      </p:pic>
      <p:sp>
        <p:nvSpPr>
          <p:cNvPr id="4" name="Text 1"/>
          <p:cNvSpPr/>
          <p:nvPr/>
        </p:nvSpPr>
        <p:spPr>
          <a:xfrm>
            <a:off x="3402449" y="820222"/>
            <a:ext cx="2707481" cy="248007"/>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Measurable Performance Gains</a:t>
            </a:r>
            <a:endParaRPr lang="en-US" sz="1550" dirty="0"/>
          </a:p>
        </p:txBody>
      </p:sp>
      <p:sp>
        <p:nvSpPr>
          <p:cNvPr id="5" name="Text 2"/>
          <p:cNvSpPr/>
          <p:nvPr/>
        </p:nvSpPr>
        <p:spPr>
          <a:xfrm>
            <a:off x="3402449" y="1142643"/>
            <a:ext cx="7825502" cy="237887"/>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true measure of an ERP system's value lies not in its features but in its business impact. Organizations implementing Merciglobal Cloud ERP consistently report measurable improvements across key performance indicators that directly affect profitability, competitiveness, and customer satisfaction.</a:t>
            </a:r>
            <a:endParaRPr lang="en-US" sz="750" dirty="0"/>
          </a:p>
        </p:txBody>
      </p:sp>
      <p:sp>
        <p:nvSpPr>
          <p:cNvPr id="6" name="Text 3"/>
          <p:cNvSpPr/>
          <p:nvPr/>
        </p:nvSpPr>
        <p:spPr>
          <a:xfrm>
            <a:off x="4732973" y="2081212"/>
            <a:ext cx="1220510" cy="248007"/>
          </a:xfrm>
          <a:prstGeom prst="rect">
            <a:avLst/>
          </a:prstGeom>
          <a:noFill/>
        </p:spPr>
        <p:txBody>
          <a:bodyPr wrap="none" lIns="0" tIns="0" rIns="0" bIns="0" rtlCol="0" anchor="t"/>
          <a:lstStyle/>
          <a:p>
            <a:pPr marL="0" indent="0" algn="ctr">
              <a:lnSpc>
                <a:spcPts val="1950"/>
              </a:lnSpc>
              <a:buNone/>
            </a:pPr>
            <a:r>
              <a:rPr lang="en-US" sz="1950" dirty="0">
                <a:solidFill>
                  <a:srgbClr val="2C3249"/>
                </a:solidFill>
                <a:latin typeface="Kanit Light" pitchFamily="34" charset="0"/>
                <a:ea typeface="Kanit Light" pitchFamily="34" charset="-122"/>
                <a:cs typeface="Kanit Light" pitchFamily="34" charset="-120"/>
              </a:rPr>
              <a:t>18%</a:t>
            </a:r>
            <a:endParaRPr lang="en-US" sz="1950" dirty="0"/>
          </a:p>
        </p:txBody>
      </p:sp>
      <p:pic>
        <p:nvPicPr>
          <p:cNvPr id="7" name="Image 1" descr="preencoded.png"/>
          <p:cNvPicPr>
            <a:picLocks noChangeAspect="1"/>
          </p:cNvPicPr>
          <p:nvPr/>
        </p:nvPicPr>
        <p:blipFill>
          <a:blip r:embed="rId2"/>
          <a:stretch>
            <a:fillRect/>
          </a:stretch>
        </p:blipFill>
        <p:spPr>
          <a:xfrm>
            <a:off x="4599305" y="1461135"/>
            <a:ext cx="1131570" cy="1131570"/>
          </a:xfrm>
          <a:prstGeom prst="rect">
            <a:avLst/>
          </a:prstGeom>
        </p:spPr>
      </p:pic>
      <p:sp>
        <p:nvSpPr>
          <p:cNvPr id="8" name="Text 4"/>
          <p:cNvSpPr/>
          <p:nvPr/>
        </p:nvSpPr>
        <p:spPr>
          <a:xfrm>
            <a:off x="4723090" y="3023830"/>
            <a:ext cx="1240393" cy="155019"/>
          </a:xfrm>
          <a:prstGeom prst="rect">
            <a:avLst/>
          </a:prstGeom>
          <a:noFill/>
        </p:spPr>
        <p:txBody>
          <a:bodyPr wrap="none" lIns="0" tIns="0" rIns="0" bIns="0" rtlCol="0" anchor="t"/>
          <a:lstStyle/>
          <a:p>
            <a:pPr marL="0" indent="0" algn="ctr">
              <a:lnSpc>
                <a:spcPts val="1200"/>
              </a:lnSpc>
              <a:buNone/>
            </a:pPr>
            <a:r>
              <a:rPr lang="en-US" sz="950" dirty="0">
                <a:solidFill>
                  <a:srgbClr val="2C3249"/>
                </a:solidFill>
                <a:latin typeface="Kanit Light" pitchFamily="34" charset="0"/>
                <a:ea typeface="Kanit Light" pitchFamily="34" charset="-122"/>
                <a:cs typeface="Kanit Light" pitchFamily="34" charset="-120"/>
              </a:rPr>
              <a:t>Faster Delivery</a:t>
            </a:r>
            <a:endParaRPr lang="en-US" sz="950" dirty="0"/>
          </a:p>
        </p:txBody>
      </p:sp>
      <p:sp>
        <p:nvSpPr>
          <p:cNvPr id="9" name="Text 5"/>
          <p:cNvSpPr/>
          <p:nvPr/>
        </p:nvSpPr>
        <p:spPr>
          <a:xfrm>
            <a:off x="3402449" y="3208615"/>
            <a:ext cx="3881795" cy="118943"/>
          </a:xfrm>
          <a:prstGeom prst="rect">
            <a:avLst/>
          </a:prstGeom>
          <a:noFill/>
        </p:spPr>
        <p:txBody>
          <a:bodyPr wrap="none" lIns="0" tIns="0" rIns="0" bIns="0" rtlCol="0" anchor="t"/>
          <a:lstStyle/>
          <a:p>
            <a:pPr marL="0" indent="0" algn="ctr">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Improved project delivery timelines through better coordination and visibility</a:t>
            </a:r>
            <a:endParaRPr lang="en-US" sz="750" dirty="0"/>
          </a:p>
        </p:txBody>
      </p:sp>
      <p:sp>
        <p:nvSpPr>
          <p:cNvPr id="10" name="Text 6"/>
          <p:cNvSpPr/>
          <p:nvPr/>
        </p:nvSpPr>
        <p:spPr>
          <a:xfrm>
            <a:off x="8676680" y="2081212"/>
            <a:ext cx="1220510" cy="248007"/>
          </a:xfrm>
          <a:prstGeom prst="rect">
            <a:avLst/>
          </a:prstGeom>
          <a:noFill/>
        </p:spPr>
        <p:txBody>
          <a:bodyPr wrap="none" lIns="0" tIns="0" rIns="0" bIns="0" rtlCol="0" anchor="t"/>
          <a:lstStyle/>
          <a:p>
            <a:pPr marL="0" indent="0" algn="ctr">
              <a:lnSpc>
                <a:spcPts val="1950"/>
              </a:lnSpc>
              <a:buNone/>
            </a:pPr>
            <a:r>
              <a:rPr lang="en-US" sz="1950" dirty="0">
                <a:solidFill>
                  <a:srgbClr val="2C3249"/>
                </a:solidFill>
                <a:latin typeface="Kanit Light" pitchFamily="34" charset="0"/>
                <a:ea typeface="Kanit Light" pitchFamily="34" charset="-122"/>
                <a:cs typeface="Kanit Light" pitchFamily="34" charset="-120"/>
              </a:rPr>
              <a:t>12%</a:t>
            </a:r>
            <a:endParaRPr lang="en-US" sz="1950" dirty="0"/>
          </a:p>
        </p:txBody>
      </p:sp>
      <p:pic>
        <p:nvPicPr>
          <p:cNvPr id="11" name="Image 2" descr="preencoded.png"/>
          <p:cNvPicPr>
            <a:picLocks noChangeAspect="1"/>
          </p:cNvPicPr>
          <p:nvPr/>
        </p:nvPicPr>
        <p:blipFill>
          <a:blip r:embed="rId3"/>
          <a:stretch>
            <a:fillRect/>
          </a:stretch>
        </p:blipFill>
        <p:spPr>
          <a:xfrm>
            <a:off x="8542655" y="1461135"/>
            <a:ext cx="1131570" cy="1131570"/>
          </a:xfrm>
          <a:prstGeom prst="rect">
            <a:avLst/>
          </a:prstGeom>
        </p:spPr>
      </p:pic>
      <p:sp>
        <p:nvSpPr>
          <p:cNvPr id="12" name="Text 7"/>
          <p:cNvSpPr/>
          <p:nvPr/>
        </p:nvSpPr>
        <p:spPr>
          <a:xfrm>
            <a:off x="8666798" y="3023830"/>
            <a:ext cx="1240393" cy="155019"/>
          </a:xfrm>
          <a:prstGeom prst="rect">
            <a:avLst/>
          </a:prstGeom>
          <a:noFill/>
        </p:spPr>
        <p:txBody>
          <a:bodyPr wrap="none" lIns="0" tIns="0" rIns="0" bIns="0" rtlCol="0" anchor="t"/>
          <a:lstStyle/>
          <a:p>
            <a:pPr marL="0" indent="0" algn="ctr">
              <a:lnSpc>
                <a:spcPts val="1200"/>
              </a:lnSpc>
              <a:buNone/>
            </a:pPr>
            <a:r>
              <a:rPr lang="en-US" sz="950" dirty="0">
                <a:solidFill>
                  <a:srgbClr val="2C3249"/>
                </a:solidFill>
                <a:latin typeface="Kanit Light" pitchFamily="34" charset="0"/>
                <a:ea typeface="Kanit Light" pitchFamily="34" charset="-122"/>
                <a:cs typeface="Kanit Light" pitchFamily="34" charset="-120"/>
              </a:rPr>
              <a:t>Cost Reduction</a:t>
            </a:r>
            <a:endParaRPr lang="en-US" sz="950" dirty="0"/>
          </a:p>
        </p:txBody>
      </p:sp>
      <p:sp>
        <p:nvSpPr>
          <p:cNvPr id="13" name="Text 8"/>
          <p:cNvSpPr/>
          <p:nvPr/>
        </p:nvSpPr>
        <p:spPr>
          <a:xfrm>
            <a:off x="7346156" y="3208615"/>
            <a:ext cx="3881795" cy="118943"/>
          </a:xfrm>
          <a:prstGeom prst="rect">
            <a:avLst/>
          </a:prstGeom>
          <a:noFill/>
        </p:spPr>
        <p:txBody>
          <a:bodyPr wrap="none" lIns="0" tIns="0" rIns="0" bIns="0" rtlCol="0" anchor="t"/>
          <a:lstStyle/>
          <a:p>
            <a:pPr marL="0" indent="0" algn="ctr">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Reduction in cost leakage from wastage, rework, and procurement inefficiencies</a:t>
            </a:r>
            <a:endParaRPr lang="en-US" sz="750" dirty="0"/>
          </a:p>
        </p:txBody>
      </p:sp>
      <p:sp>
        <p:nvSpPr>
          <p:cNvPr id="14" name="Text 9"/>
          <p:cNvSpPr/>
          <p:nvPr/>
        </p:nvSpPr>
        <p:spPr>
          <a:xfrm>
            <a:off x="4732973" y="4071699"/>
            <a:ext cx="1220510" cy="248007"/>
          </a:xfrm>
          <a:prstGeom prst="rect">
            <a:avLst/>
          </a:prstGeom>
          <a:noFill/>
        </p:spPr>
        <p:txBody>
          <a:bodyPr wrap="none" lIns="0" tIns="0" rIns="0" bIns="0" rtlCol="0" anchor="t"/>
          <a:lstStyle/>
          <a:p>
            <a:pPr marL="0" indent="0" algn="ctr">
              <a:lnSpc>
                <a:spcPts val="1950"/>
              </a:lnSpc>
              <a:buNone/>
            </a:pPr>
            <a:r>
              <a:rPr lang="en-US" sz="1950" dirty="0">
                <a:solidFill>
                  <a:srgbClr val="2C3249"/>
                </a:solidFill>
                <a:latin typeface="Kanit Light" pitchFamily="34" charset="0"/>
                <a:ea typeface="Kanit Light" pitchFamily="34" charset="-122"/>
                <a:cs typeface="Kanit Light" pitchFamily="34" charset="-120"/>
              </a:rPr>
              <a:t>35%</a:t>
            </a:r>
            <a:endParaRPr lang="en-US" sz="1950" dirty="0"/>
          </a:p>
        </p:txBody>
      </p:sp>
      <p:pic>
        <p:nvPicPr>
          <p:cNvPr id="15" name="Image 3" descr="preencoded.png"/>
          <p:cNvPicPr>
            <a:picLocks noChangeAspect="1"/>
          </p:cNvPicPr>
          <p:nvPr/>
        </p:nvPicPr>
        <p:blipFill>
          <a:blip r:embed="rId4"/>
          <a:stretch>
            <a:fillRect/>
          </a:stretch>
        </p:blipFill>
        <p:spPr>
          <a:xfrm>
            <a:off x="4599305" y="3451225"/>
            <a:ext cx="1213485" cy="1213485"/>
          </a:xfrm>
          <a:prstGeom prst="rect">
            <a:avLst/>
          </a:prstGeom>
        </p:spPr>
      </p:pic>
      <p:sp>
        <p:nvSpPr>
          <p:cNvPr id="16" name="Text 10"/>
          <p:cNvSpPr/>
          <p:nvPr/>
        </p:nvSpPr>
        <p:spPr>
          <a:xfrm>
            <a:off x="4723090" y="5014317"/>
            <a:ext cx="1240393" cy="155019"/>
          </a:xfrm>
          <a:prstGeom prst="rect">
            <a:avLst/>
          </a:prstGeom>
          <a:noFill/>
        </p:spPr>
        <p:txBody>
          <a:bodyPr wrap="none" lIns="0" tIns="0" rIns="0" bIns="0" rtlCol="0" anchor="t"/>
          <a:lstStyle/>
          <a:p>
            <a:pPr marL="0" indent="0" algn="ctr">
              <a:lnSpc>
                <a:spcPts val="1200"/>
              </a:lnSpc>
              <a:buNone/>
            </a:pPr>
            <a:r>
              <a:rPr lang="en-US" sz="950" dirty="0">
                <a:solidFill>
                  <a:srgbClr val="2C3249"/>
                </a:solidFill>
                <a:latin typeface="Kanit Light" pitchFamily="34" charset="0"/>
                <a:ea typeface="Kanit Light" pitchFamily="34" charset="-122"/>
                <a:cs typeface="Kanit Light" pitchFamily="34" charset="-120"/>
              </a:rPr>
              <a:t>Procurement Speed</a:t>
            </a:r>
            <a:endParaRPr lang="en-US" sz="950" dirty="0"/>
          </a:p>
        </p:txBody>
      </p:sp>
      <p:sp>
        <p:nvSpPr>
          <p:cNvPr id="17" name="Text 11"/>
          <p:cNvSpPr/>
          <p:nvPr/>
        </p:nvSpPr>
        <p:spPr>
          <a:xfrm>
            <a:off x="3402449" y="5199102"/>
            <a:ext cx="3881795" cy="118943"/>
          </a:xfrm>
          <a:prstGeom prst="rect">
            <a:avLst/>
          </a:prstGeom>
          <a:noFill/>
        </p:spPr>
        <p:txBody>
          <a:bodyPr wrap="none" lIns="0" tIns="0" rIns="0" bIns="0" rtlCol="0" anchor="t"/>
          <a:lstStyle/>
          <a:p>
            <a:pPr marL="0" indent="0" algn="ctr">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Faster procurement cycles from requisition to delivery reducing schedule delays</a:t>
            </a:r>
            <a:endParaRPr lang="en-US" sz="750" dirty="0"/>
          </a:p>
        </p:txBody>
      </p:sp>
      <p:sp>
        <p:nvSpPr>
          <p:cNvPr id="18" name="Text 12"/>
          <p:cNvSpPr/>
          <p:nvPr/>
        </p:nvSpPr>
        <p:spPr>
          <a:xfrm>
            <a:off x="8676680" y="4071699"/>
            <a:ext cx="1220510" cy="248007"/>
          </a:xfrm>
          <a:prstGeom prst="rect">
            <a:avLst/>
          </a:prstGeom>
          <a:noFill/>
        </p:spPr>
        <p:txBody>
          <a:bodyPr wrap="none" lIns="0" tIns="0" rIns="0" bIns="0" rtlCol="0" anchor="t"/>
          <a:lstStyle/>
          <a:p>
            <a:pPr marL="0" indent="0" algn="ctr">
              <a:lnSpc>
                <a:spcPts val="1950"/>
              </a:lnSpc>
              <a:buNone/>
            </a:pPr>
            <a:r>
              <a:rPr lang="en-US" sz="1950" dirty="0">
                <a:solidFill>
                  <a:srgbClr val="2C3249"/>
                </a:solidFill>
                <a:latin typeface="Kanit Light" pitchFamily="34" charset="0"/>
                <a:ea typeface="Kanit Light" pitchFamily="34" charset="-122"/>
                <a:cs typeface="Kanit Light" pitchFamily="34" charset="-120"/>
              </a:rPr>
              <a:t>100%</a:t>
            </a:r>
            <a:endParaRPr lang="en-US" sz="1950" dirty="0"/>
          </a:p>
        </p:txBody>
      </p:sp>
      <p:pic>
        <p:nvPicPr>
          <p:cNvPr id="19" name="Image 4" descr="preencoded.png"/>
          <p:cNvPicPr>
            <a:picLocks noChangeAspect="1"/>
          </p:cNvPicPr>
          <p:nvPr/>
        </p:nvPicPr>
        <p:blipFill>
          <a:blip r:embed="rId5"/>
          <a:stretch>
            <a:fillRect/>
          </a:stretch>
        </p:blipFill>
        <p:spPr>
          <a:xfrm>
            <a:off x="8542655" y="3451225"/>
            <a:ext cx="1213485" cy="1213485"/>
          </a:xfrm>
          <a:prstGeom prst="rect">
            <a:avLst/>
          </a:prstGeom>
        </p:spPr>
      </p:pic>
      <p:sp>
        <p:nvSpPr>
          <p:cNvPr id="20" name="Text 13"/>
          <p:cNvSpPr/>
          <p:nvPr/>
        </p:nvSpPr>
        <p:spPr>
          <a:xfrm>
            <a:off x="8666798" y="5014317"/>
            <a:ext cx="1240393" cy="155019"/>
          </a:xfrm>
          <a:prstGeom prst="rect">
            <a:avLst/>
          </a:prstGeom>
          <a:noFill/>
        </p:spPr>
        <p:txBody>
          <a:bodyPr wrap="none" lIns="0" tIns="0" rIns="0" bIns="0" rtlCol="0" anchor="t"/>
          <a:lstStyle/>
          <a:p>
            <a:pPr marL="0" indent="0" algn="ctr">
              <a:lnSpc>
                <a:spcPts val="1200"/>
              </a:lnSpc>
              <a:buNone/>
            </a:pPr>
            <a:r>
              <a:rPr lang="en-US" sz="950" dirty="0">
                <a:solidFill>
                  <a:srgbClr val="2C3249"/>
                </a:solidFill>
                <a:latin typeface="Kanit Light" pitchFamily="34" charset="0"/>
                <a:ea typeface="Kanit Light" pitchFamily="34" charset="-122"/>
                <a:cs typeface="Kanit Light" pitchFamily="34" charset="-120"/>
              </a:rPr>
              <a:t>Margin Visibility</a:t>
            </a:r>
            <a:endParaRPr lang="en-US" sz="950" dirty="0"/>
          </a:p>
        </p:txBody>
      </p:sp>
      <p:sp>
        <p:nvSpPr>
          <p:cNvPr id="21" name="Text 14"/>
          <p:cNvSpPr/>
          <p:nvPr/>
        </p:nvSpPr>
        <p:spPr>
          <a:xfrm>
            <a:off x="7346156" y="5199102"/>
            <a:ext cx="3881795" cy="118943"/>
          </a:xfrm>
          <a:prstGeom prst="rect">
            <a:avLst/>
          </a:prstGeom>
          <a:noFill/>
        </p:spPr>
        <p:txBody>
          <a:bodyPr wrap="none" lIns="0" tIns="0" rIns="0" bIns="0" rtlCol="0" anchor="t"/>
          <a:lstStyle/>
          <a:p>
            <a:pPr marL="0" indent="0" algn="ctr">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Real-time profitability visibility enabling proactive margin protection</a:t>
            </a:r>
            <a:endParaRPr lang="en-US" sz="750" dirty="0"/>
          </a:p>
        </p:txBody>
      </p:sp>
      <p:sp>
        <p:nvSpPr>
          <p:cNvPr id="22" name="Text 15"/>
          <p:cNvSpPr/>
          <p:nvPr/>
        </p:nvSpPr>
        <p:spPr>
          <a:xfrm>
            <a:off x="4732973" y="6062186"/>
            <a:ext cx="1220510" cy="248007"/>
          </a:xfrm>
          <a:prstGeom prst="rect">
            <a:avLst/>
          </a:prstGeom>
          <a:noFill/>
        </p:spPr>
        <p:txBody>
          <a:bodyPr wrap="none" lIns="0" tIns="0" rIns="0" bIns="0" rtlCol="0" anchor="t"/>
          <a:lstStyle/>
          <a:p>
            <a:pPr marL="0" indent="0" algn="ctr">
              <a:lnSpc>
                <a:spcPts val="1950"/>
              </a:lnSpc>
              <a:buNone/>
            </a:pPr>
            <a:r>
              <a:rPr lang="en-US" sz="1950" dirty="0">
                <a:solidFill>
                  <a:srgbClr val="2C3249"/>
                </a:solidFill>
                <a:latin typeface="Kanit Light" pitchFamily="34" charset="0"/>
                <a:ea typeface="Kanit Light" pitchFamily="34" charset="-122"/>
                <a:cs typeface="Kanit Light" pitchFamily="34" charset="-120"/>
              </a:rPr>
              <a:t>23%</a:t>
            </a:r>
            <a:endParaRPr lang="en-US" sz="1950" dirty="0"/>
          </a:p>
        </p:txBody>
      </p:sp>
      <p:pic>
        <p:nvPicPr>
          <p:cNvPr id="23" name="Image 5" descr="preencoded.png"/>
          <p:cNvPicPr>
            <a:picLocks noChangeAspect="1"/>
          </p:cNvPicPr>
          <p:nvPr/>
        </p:nvPicPr>
        <p:blipFill>
          <a:blip r:embed="rId6"/>
          <a:stretch>
            <a:fillRect/>
          </a:stretch>
        </p:blipFill>
        <p:spPr>
          <a:xfrm>
            <a:off x="4599305" y="5441950"/>
            <a:ext cx="1130935" cy="1130935"/>
          </a:xfrm>
          <a:prstGeom prst="rect">
            <a:avLst/>
          </a:prstGeom>
        </p:spPr>
      </p:pic>
      <p:sp>
        <p:nvSpPr>
          <p:cNvPr id="24" name="Text 16"/>
          <p:cNvSpPr/>
          <p:nvPr/>
        </p:nvSpPr>
        <p:spPr>
          <a:xfrm>
            <a:off x="4625300" y="6287889"/>
            <a:ext cx="1240393" cy="155019"/>
          </a:xfrm>
          <a:prstGeom prst="rect">
            <a:avLst/>
          </a:prstGeom>
          <a:noFill/>
        </p:spPr>
        <p:txBody>
          <a:bodyPr wrap="none" lIns="0" tIns="0" rIns="0" bIns="0" rtlCol="0" anchor="t"/>
          <a:lstStyle/>
          <a:p>
            <a:pPr marL="0" indent="0" algn="ctr">
              <a:lnSpc>
                <a:spcPts val="1200"/>
              </a:lnSpc>
              <a:buNone/>
            </a:pPr>
            <a:r>
              <a:rPr lang="en-US" sz="950" dirty="0">
                <a:solidFill>
                  <a:srgbClr val="2C3249"/>
                </a:solidFill>
                <a:latin typeface="Kanit Light" pitchFamily="34" charset="0"/>
                <a:ea typeface="Kanit Light" pitchFamily="34" charset="-122"/>
                <a:cs typeface="Kanit Light" pitchFamily="34" charset="-120"/>
              </a:rPr>
              <a:t>Less Wastage</a:t>
            </a:r>
            <a:endParaRPr lang="en-US" sz="950" dirty="0"/>
          </a:p>
        </p:txBody>
      </p:sp>
      <p:sp>
        <p:nvSpPr>
          <p:cNvPr id="25" name="Text 17"/>
          <p:cNvSpPr/>
          <p:nvPr/>
        </p:nvSpPr>
        <p:spPr>
          <a:xfrm>
            <a:off x="3214489" y="7174349"/>
            <a:ext cx="3881795" cy="118943"/>
          </a:xfrm>
          <a:prstGeom prst="rect">
            <a:avLst/>
          </a:prstGeom>
          <a:noFill/>
        </p:spPr>
        <p:txBody>
          <a:bodyPr wrap="none" lIns="0" tIns="0" rIns="0" bIns="0" rtlCol="0" anchor="t"/>
          <a:lstStyle/>
          <a:p>
            <a:pPr marL="0" indent="0" algn="ctr">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Reduced material wastage through better planning and consumption tracking</a:t>
            </a:r>
            <a:endParaRPr lang="en-US" sz="750" dirty="0"/>
          </a:p>
        </p:txBody>
      </p:sp>
      <p:sp>
        <p:nvSpPr>
          <p:cNvPr id="26" name="Text 18"/>
          <p:cNvSpPr/>
          <p:nvPr/>
        </p:nvSpPr>
        <p:spPr>
          <a:xfrm>
            <a:off x="8676680" y="6062186"/>
            <a:ext cx="1220510" cy="248007"/>
          </a:xfrm>
          <a:prstGeom prst="rect">
            <a:avLst/>
          </a:prstGeom>
          <a:noFill/>
        </p:spPr>
        <p:txBody>
          <a:bodyPr wrap="none" lIns="0" tIns="0" rIns="0" bIns="0" rtlCol="0" anchor="t"/>
          <a:lstStyle/>
          <a:p>
            <a:pPr marL="0" indent="0" algn="ctr">
              <a:lnSpc>
                <a:spcPts val="1950"/>
              </a:lnSpc>
              <a:buNone/>
            </a:pPr>
            <a:r>
              <a:rPr lang="en-US" sz="1950" dirty="0">
                <a:solidFill>
                  <a:srgbClr val="2C3249"/>
                </a:solidFill>
                <a:latin typeface="Kanit Light" pitchFamily="34" charset="0"/>
                <a:ea typeface="Kanit Light" pitchFamily="34" charset="-122"/>
                <a:cs typeface="Kanit Light" pitchFamily="34" charset="-120"/>
              </a:rPr>
              <a:t>42%</a:t>
            </a:r>
            <a:endParaRPr lang="en-US" sz="1950" dirty="0"/>
          </a:p>
        </p:txBody>
      </p:sp>
      <p:pic>
        <p:nvPicPr>
          <p:cNvPr id="27" name="Image 6" descr="preencoded.png"/>
          <p:cNvPicPr>
            <a:picLocks noChangeAspect="1"/>
          </p:cNvPicPr>
          <p:nvPr/>
        </p:nvPicPr>
        <p:blipFill>
          <a:blip r:embed="rId7"/>
          <a:stretch>
            <a:fillRect/>
          </a:stretch>
        </p:blipFill>
        <p:spPr>
          <a:xfrm>
            <a:off x="8542655" y="5441950"/>
            <a:ext cx="1130935" cy="1130935"/>
          </a:xfrm>
          <a:prstGeom prst="rect">
            <a:avLst/>
          </a:prstGeom>
        </p:spPr>
      </p:pic>
      <p:sp>
        <p:nvSpPr>
          <p:cNvPr id="28" name="Text 19"/>
          <p:cNvSpPr/>
          <p:nvPr/>
        </p:nvSpPr>
        <p:spPr>
          <a:xfrm>
            <a:off x="8569008" y="6287889"/>
            <a:ext cx="1240393" cy="155019"/>
          </a:xfrm>
          <a:prstGeom prst="rect">
            <a:avLst/>
          </a:prstGeom>
          <a:noFill/>
        </p:spPr>
        <p:txBody>
          <a:bodyPr wrap="none" lIns="0" tIns="0" rIns="0" bIns="0" rtlCol="0" anchor="t"/>
          <a:lstStyle/>
          <a:p>
            <a:pPr marL="0" indent="0" algn="ctr">
              <a:lnSpc>
                <a:spcPts val="1200"/>
              </a:lnSpc>
              <a:buNone/>
            </a:pPr>
            <a:r>
              <a:rPr lang="en-US" sz="950" dirty="0">
                <a:solidFill>
                  <a:srgbClr val="2C3249"/>
                </a:solidFill>
                <a:latin typeface="Kanit Light" pitchFamily="34" charset="0"/>
                <a:ea typeface="Kanit Light" pitchFamily="34" charset="-122"/>
                <a:cs typeface="Kanit Light" pitchFamily="34" charset="-120"/>
              </a:rPr>
              <a:t>Better Coordination</a:t>
            </a:r>
            <a:endParaRPr lang="en-US" sz="950" dirty="0"/>
          </a:p>
        </p:txBody>
      </p:sp>
      <p:sp>
        <p:nvSpPr>
          <p:cNvPr id="29" name="Text 20"/>
          <p:cNvSpPr/>
          <p:nvPr/>
        </p:nvSpPr>
        <p:spPr>
          <a:xfrm>
            <a:off x="7263606" y="6872089"/>
            <a:ext cx="3881795" cy="118943"/>
          </a:xfrm>
          <a:prstGeom prst="rect">
            <a:avLst/>
          </a:prstGeom>
          <a:noFill/>
        </p:spPr>
        <p:txBody>
          <a:bodyPr wrap="none" lIns="0" tIns="0" rIns="0" bIns="0" rtlCol="0" anchor="t"/>
          <a:lstStyle/>
          <a:p>
            <a:pPr marL="0" indent="0" algn="ctr">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Improved cross-department coordination reducing handoff delays and errors</a:t>
            </a:r>
            <a:endParaRPr lang="en-US" sz="750" dirty="0"/>
          </a:p>
        </p:txBody>
      </p:sp>
      <p:sp>
        <p:nvSpPr>
          <p:cNvPr id="30" name="Text 21"/>
          <p:cNvSpPr/>
          <p:nvPr/>
        </p:nvSpPr>
        <p:spPr>
          <a:xfrm>
            <a:off x="3304659" y="6696869"/>
            <a:ext cx="1488519" cy="185976"/>
          </a:xfrm>
          <a:prstGeom prst="rect">
            <a:avLst/>
          </a:prstGeom>
          <a:noFill/>
        </p:spPr>
        <p:txBody>
          <a:bodyPr wrap="none" lIns="0" tIns="0" rIns="0" bIns="0" rtlCol="0" anchor="t"/>
          <a:lstStyle/>
          <a:p>
            <a:pPr marL="0" indent="0" algn="l">
              <a:lnSpc>
                <a:spcPts val="1450"/>
              </a:lnSpc>
              <a:buNone/>
            </a:pPr>
            <a:r>
              <a:rPr lang="en-US" sz="1150" dirty="0">
                <a:solidFill>
                  <a:srgbClr val="272D45"/>
                </a:solidFill>
                <a:latin typeface="Kanit Light" pitchFamily="34" charset="0"/>
                <a:ea typeface="Kanit Light" pitchFamily="34" charset="-122"/>
                <a:cs typeface="Kanit Light" pitchFamily="34" charset="-120"/>
              </a:rPr>
              <a:t>Aligned to EPC KPIs</a:t>
            </a:r>
            <a:endParaRPr lang="en-US" sz="1150" dirty="0"/>
          </a:p>
        </p:txBody>
      </p:sp>
      <p:sp>
        <p:nvSpPr>
          <p:cNvPr id="31" name="Text 22"/>
          <p:cNvSpPr/>
          <p:nvPr/>
        </p:nvSpPr>
        <p:spPr>
          <a:xfrm>
            <a:off x="3304659" y="6932374"/>
            <a:ext cx="3791783" cy="237887"/>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These improvements directly address the four critical dimensions that determine EPC organizational success:</a:t>
            </a:r>
            <a:endParaRPr lang="en-US" sz="750" dirty="0"/>
          </a:p>
        </p:txBody>
      </p:sp>
      <p:sp>
        <p:nvSpPr>
          <p:cNvPr id="32" name="Text 23"/>
          <p:cNvSpPr/>
          <p:nvPr/>
        </p:nvSpPr>
        <p:spPr>
          <a:xfrm>
            <a:off x="3304659" y="7309525"/>
            <a:ext cx="3791783" cy="1003340"/>
          </a:xfrm>
          <a:prstGeom prst="rect">
            <a:avLst/>
          </a:prstGeom>
          <a:noFill/>
        </p:spPr>
        <p:txBody>
          <a:bodyPr wrap="square" lIns="0" tIns="0" rIns="0" bIns="0" rtlCol="0" anchor="t"/>
          <a:lstStyle/>
          <a:p>
            <a:pPr marL="0" indent="0" algn="l">
              <a:lnSpc>
                <a:spcPts val="900"/>
              </a:lnSpc>
              <a:buSzPct val="100000"/>
              <a:buNone/>
            </a:pPr>
            <a:r>
              <a:rPr lang="en-US" sz="7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Cost Control:</a:t>
            </a: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Reduced leakage and better procurement translate to improved margins</a:t>
            </a:r>
            <a:endParaRPr lang="en-US" sz="750" dirty="0"/>
          </a:p>
          <a:p>
            <a:pPr marL="0" indent="0" algn="l">
              <a:lnSpc>
                <a:spcPts val="900"/>
              </a:lnSpc>
              <a:buSzPct val="100000"/>
              <a:buNone/>
            </a:pPr>
            <a:r>
              <a:rPr lang="en-US" sz="7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Time Management:</a:t>
            </a: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Faster delivery cycles enhance competitiveness and customer satisfaction</a:t>
            </a:r>
            <a:endParaRPr lang="en-US" sz="750" dirty="0"/>
          </a:p>
          <a:p>
            <a:pPr marL="0" indent="0" algn="l">
              <a:lnSpc>
                <a:spcPts val="900"/>
              </a:lnSpc>
              <a:buSzPct val="100000"/>
              <a:buNone/>
            </a:pPr>
            <a:r>
              <a:rPr lang="en-US" sz="7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Quality Assurance:</a:t>
            </a: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Less rework and wastage improve first-time-right execution</a:t>
            </a:r>
            <a:endParaRPr lang="en-US" sz="750" dirty="0"/>
          </a:p>
          <a:p>
            <a:pPr marL="0" indent="0" algn="l">
              <a:lnSpc>
                <a:spcPts val="900"/>
              </a:lnSpc>
              <a:buSzPct val="100000"/>
              <a:buNone/>
            </a:pPr>
            <a:r>
              <a:rPr lang="en-US" sz="7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Cash Flow Optimization:</a:t>
            </a: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Better billing and collection processes strengthen working capital</a:t>
            </a:r>
            <a:endParaRPr lang="en-US" sz="750" dirty="0"/>
          </a:p>
        </p:txBody>
      </p:sp>
      <p:sp>
        <p:nvSpPr>
          <p:cNvPr id="33" name="Text 24"/>
          <p:cNvSpPr/>
          <p:nvPr/>
        </p:nvSpPr>
        <p:spPr>
          <a:xfrm>
            <a:off x="7345998" y="6696869"/>
            <a:ext cx="1555433" cy="185976"/>
          </a:xfrm>
          <a:prstGeom prst="rect">
            <a:avLst/>
          </a:prstGeom>
          <a:noFill/>
        </p:spPr>
        <p:txBody>
          <a:bodyPr wrap="none" lIns="0" tIns="0" rIns="0" bIns="0" rtlCol="0" anchor="t"/>
          <a:lstStyle/>
          <a:p>
            <a:pPr marL="0" indent="0" algn="l">
              <a:lnSpc>
                <a:spcPts val="1450"/>
              </a:lnSpc>
              <a:buNone/>
            </a:pPr>
            <a:r>
              <a:rPr lang="en-US" sz="1150" dirty="0">
                <a:solidFill>
                  <a:srgbClr val="272D45"/>
                </a:solidFill>
                <a:latin typeface="Kanit Light" pitchFamily="34" charset="0"/>
                <a:ea typeface="Kanit Light" pitchFamily="34" charset="-122"/>
                <a:cs typeface="Kanit Light" pitchFamily="34" charset="-120"/>
              </a:rPr>
              <a:t>Sustained Improvement</a:t>
            </a:r>
            <a:endParaRPr lang="en-US" sz="1150" dirty="0"/>
          </a:p>
        </p:txBody>
      </p:sp>
      <p:sp>
        <p:nvSpPr>
          <p:cNvPr id="34" name="Text 25"/>
          <p:cNvSpPr/>
          <p:nvPr/>
        </p:nvSpPr>
        <p:spPr>
          <a:xfrm>
            <a:off x="7353618" y="7096839"/>
            <a:ext cx="3791783" cy="475774"/>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Unlike one-time process improvements that fade over time, ERP-enabled transformation creates sustainable change. The system enforces best practices, captures organizational learning, and provides the visibility needed for continuous improvement.</a:t>
            </a:r>
            <a:endParaRPr lang="en-US" sz="750" dirty="0"/>
          </a:p>
        </p:txBody>
      </p:sp>
      <p:sp>
        <p:nvSpPr>
          <p:cNvPr id="35" name="Text 26"/>
          <p:cNvSpPr/>
          <p:nvPr/>
        </p:nvSpPr>
        <p:spPr>
          <a:xfrm>
            <a:off x="7345998" y="7723307"/>
            <a:ext cx="3791783"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Organizations report that the performance gains accelerate over time as users become more proficient with the system and as historical data accumulates to enable predictive analytics and benchmarking.</a:t>
            </a:r>
            <a:endParaRPr lang="en-US" sz="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402449" y="1041559"/>
            <a:ext cx="2869525" cy="310158"/>
          </a:xfrm>
          <a:prstGeom prst="rect">
            <a:avLst/>
          </a:prstGeom>
          <a:noFill/>
        </p:spPr>
        <p:txBody>
          <a:bodyPr wrap="none" lIns="0" tIns="0" rIns="0" bIns="0" rtlCol="0" anchor="t"/>
          <a:lstStyle/>
          <a:p>
            <a:pPr marL="0" indent="0" algn="l">
              <a:lnSpc>
                <a:spcPts val="2400"/>
              </a:lnSpc>
              <a:buNone/>
            </a:pPr>
            <a:r>
              <a:rPr lang="en-US" sz="1950" dirty="0">
                <a:solidFill>
                  <a:srgbClr val="272D45"/>
                </a:solidFill>
                <a:latin typeface="Kanit Light" pitchFamily="34" charset="0"/>
                <a:ea typeface="Kanit Light" pitchFamily="34" charset="-122"/>
                <a:cs typeface="Kanit Light" pitchFamily="34" charset="-120"/>
              </a:rPr>
              <a:t>Implementation Approach</a:t>
            </a:r>
            <a:endParaRPr lang="en-US" sz="1950" dirty="0"/>
          </a:p>
        </p:txBody>
      </p:sp>
      <p:pic>
        <p:nvPicPr>
          <p:cNvPr id="3" name="Image 0" descr="preencoded.png"/>
          <p:cNvPicPr>
            <a:picLocks noChangeAspect="1"/>
          </p:cNvPicPr>
          <p:nvPr/>
        </p:nvPicPr>
        <p:blipFill>
          <a:blip r:embed="rId1"/>
          <a:stretch>
            <a:fillRect/>
          </a:stretch>
        </p:blipFill>
        <p:spPr>
          <a:xfrm>
            <a:off x="10267355" y="1047750"/>
            <a:ext cx="968097" cy="361474"/>
          </a:xfrm>
          <a:prstGeom prst="rect">
            <a:avLst/>
          </a:prstGeom>
        </p:spPr>
      </p:pic>
      <p:sp>
        <p:nvSpPr>
          <p:cNvPr id="4" name="Text 1"/>
          <p:cNvSpPr/>
          <p:nvPr/>
        </p:nvSpPr>
        <p:spPr>
          <a:xfrm>
            <a:off x="3402449" y="1539359"/>
            <a:ext cx="2169081" cy="248007"/>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Structured Rollout Model</a:t>
            </a:r>
            <a:endParaRPr lang="en-US" sz="1550" dirty="0"/>
          </a:p>
        </p:txBody>
      </p:sp>
      <p:sp>
        <p:nvSpPr>
          <p:cNvPr id="5" name="Text 2"/>
          <p:cNvSpPr/>
          <p:nvPr/>
        </p:nvSpPr>
        <p:spPr>
          <a:xfrm>
            <a:off x="3402449" y="1861780"/>
            <a:ext cx="7825502"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ERP implementation success depends more on methodology than technology. Merciglobal follows a proven, low-risk implementation approach that minimizes business disruption while ensuring user adoption and realizing early benefits. The phased deployment strategy allows organizations to build capability progressively rather than attempting a high-risk "big bang" go-live.</a:t>
            </a:r>
            <a:endParaRPr lang="en-US" sz="750" dirty="0"/>
          </a:p>
        </p:txBody>
      </p:sp>
      <p:pic>
        <p:nvPicPr>
          <p:cNvPr id="6" name="Image 1" descr="preencoded.png"/>
          <p:cNvPicPr>
            <a:picLocks noChangeAspect="1"/>
          </p:cNvPicPr>
          <p:nvPr/>
        </p:nvPicPr>
        <p:blipFill>
          <a:blip r:embed="rId2"/>
          <a:stretch>
            <a:fillRect/>
          </a:stretch>
        </p:blipFill>
        <p:spPr>
          <a:xfrm>
            <a:off x="3402449" y="2274332"/>
            <a:ext cx="297656" cy="1143000"/>
          </a:xfrm>
          <a:prstGeom prst="rect">
            <a:avLst/>
          </a:prstGeom>
        </p:spPr>
      </p:pic>
      <p:sp>
        <p:nvSpPr>
          <p:cNvPr id="7" name="Text 3"/>
          <p:cNvSpPr/>
          <p:nvPr/>
        </p:nvSpPr>
        <p:spPr>
          <a:xfrm>
            <a:off x="3749635" y="2373511"/>
            <a:ext cx="1607820"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Process Study &amp; Gap Analysis</a:t>
            </a:r>
            <a:endParaRPr lang="en-US" sz="950" dirty="0"/>
          </a:p>
        </p:txBody>
      </p:sp>
      <p:sp>
        <p:nvSpPr>
          <p:cNvPr id="8" name="Text 4"/>
          <p:cNvSpPr/>
          <p:nvPr/>
        </p:nvSpPr>
        <p:spPr>
          <a:xfrm>
            <a:off x="3749635" y="2558296"/>
            <a:ext cx="7478316" cy="118943"/>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Detailed assessment of current processes, pain points, and requirements to ensure solution alignment with business needs</a:t>
            </a:r>
            <a:endParaRPr lang="en-US" sz="750" dirty="0"/>
          </a:p>
        </p:txBody>
      </p:sp>
      <p:pic>
        <p:nvPicPr>
          <p:cNvPr id="9" name="Image 2" descr="preencoded.png"/>
          <p:cNvPicPr>
            <a:picLocks noChangeAspect="1"/>
          </p:cNvPicPr>
          <p:nvPr/>
        </p:nvPicPr>
        <p:blipFill>
          <a:blip r:embed="rId2"/>
          <a:stretch>
            <a:fillRect/>
          </a:stretch>
        </p:blipFill>
        <p:spPr>
          <a:xfrm>
            <a:off x="3551277" y="2919174"/>
            <a:ext cx="297656" cy="1143000"/>
          </a:xfrm>
          <a:prstGeom prst="rect">
            <a:avLst/>
          </a:prstGeom>
        </p:spPr>
      </p:pic>
      <p:sp>
        <p:nvSpPr>
          <p:cNvPr id="10" name="Text 5"/>
          <p:cNvSpPr/>
          <p:nvPr/>
        </p:nvSpPr>
        <p:spPr>
          <a:xfrm>
            <a:off x="3898463" y="3018353"/>
            <a:ext cx="1240393"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Solution Blueprint</a:t>
            </a:r>
            <a:endParaRPr lang="en-US" sz="950" dirty="0"/>
          </a:p>
        </p:txBody>
      </p:sp>
      <p:sp>
        <p:nvSpPr>
          <p:cNvPr id="11" name="Text 6"/>
          <p:cNvSpPr/>
          <p:nvPr/>
        </p:nvSpPr>
        <p:spPr>
          <a:xfrm>
            <a:off x="3898463" y="3203138"/>
            <a:ext cx="7329488" cy="118943"/>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Design of future-state processes, system configuration, and integration architecture with stakeholder validation</a:t>
            </a:r>
            <a:endParaRPr lang="en-US" sz="750" dirty="0"/>
          </a:p>
        </p:txBody>
      </p:sp>
      <p:pic>
        <p:nvPicPr>
          <p:cNvPr id="12" name="Image 3" descr="preencoded.png"/>
          <p:cNvPicPr>
            <a:picLocks noChangeAspect="1"/>
          </p:cNvPicPr>
          <p:nvPr/>
        </p:nvPicPr>
        <p:blipFill>
          <a:blip r:embed="rId2"/>
          <a:stretch>
            <a:fillRect/>
          </a:stretch>
        </p:blipFill>
        <p:spPr>
          <a:xfrm>
            <a:off x="3700105" y="3564017"/>
            <a:ext cx="297656" cy="1143000"/>
          </a:xfrm>
          <a:prstGeom prst="rect">
            <a:avLst/>
          </a:prstGeom>
        </p:spPr>
      </p:pic>
      <p:sp>
        <p:nvSpPr>
          <p:cNvPr id="13" name="Text 7"/>
          <p:cNvSpPr/>
          <p:nvPr/>
        </p:nvSpPr>
        <p:spPr>
          <a:xfrm>
            <a:off x="4047292" y="3663196"/>
            <a:ext cx="1532692"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Phased Module Deployment</a:t>
            </a:r>
            <a:endParaRPr lang="en-US" sz="950" dirty="0"/>
          </a:p>
        </p:txBody>
      </p:sp>
      <p:sp>
        <p:nvSpPr>
          <p:cNvPr id="14" name="Text 8"/>
          <p:cNvSpPr/>
          <p:nvPr/>
        </p:nvSpPr>
        <p:spPr>
          <a:xfrm>
            <a:off x="4047292" y="3847981"/>
            <a:ext cx="7180659" cy="118943"/>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Sequential rollout of modules—typically starting with core functions like procurement and inventory—to build confidence and learn incrementally</a:t>
            </a:r>
            <a:endParaRPr lang="en-US" sz="750" dirty="0"/>
          </a:p>
        </p:txBody>
      </p:sp>
      <p:pic>
        <p:nvPicPr>
          <p:cNvPr id="15" name="Image 4" descr="preencoded.png"/>
          <p:cNvPicPr>
            <a:picLocks noChangeAspect="1"/>
          </p:cNvPicPr>
          <p:nvPr/>
        </p:nvPicPr>
        <p:blipFill>
          <a:blip r:embed="rId2"/>
          <a:stretch>
            <a:fillRect/>
          </a:stretch>
        </p:blipFill>
        <p:spPr>
          <a:xfrm>
            <a:off x="3848933" y="4208859"/>
            <a:ext cx="297656" cy="1143000"/>
          </a:xfrm>
          <a:prstGeom prst="rect">
            <a:avLst/>
          </a:prstGeom>
        </p:spPr>
      </p:pic>
      <p:sp>
        <p:nvSpPr>
          <p:cNvPr id="16" name="Text 9"/>
          <p:cNvSpPr/>
          <p:nvPr/>
        </p:nvSpPr>
        <p:spPr>
          <a:xfrm>
            <a:off x="4196120" y="4308038"/>
            <a:ext cx="1493044"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Data Migration &amp; Validation</a:t>
            </a:r>
            <a:endParaRPr lang="en-US" sz="950" dirty="0"/>
          </a:p>
        </p:txBody>
      </p:sp>
      <p:sp>
        <p:nvSpPr>
          <p:cNvPr id="17" name="Text 10"/>
          <p:cNvSpPr/>
          <p:nvPr/>
        </p:nvSpPr>
        <p:spPr>
          <a:xfrm>
            <a:off x="4196120" y="4492823"/>
            <a:ext cx="7031831" cy="118943"/>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Structured approach to master data creation and transaction history migration with quality checks and user verification</a:t>
            </a:r>
            <a:endParaRPr lang="en-US" sz="750" dirty="0"/>
          </a:p>
        </p:txBody>
      </p:sp>
      <p:pic>
        <p:nvPicPr>
          <p:cNvPr id="18" name="Image 5" descr="preencoded.png"/>
          <p:cNvPicPr>
            <a:picLocks noChangeAspect="1"/>
          </p:cNvPicPr>
          <p:nvPr/>
        </p:nvPicPr>
        <p:blipFill>
          <a:blip r:embed="rId2"/>
          <a:stretch>
            <a:fillRect/>
          </a:stretch>
        </p:blipFill>
        <p:spPr>
          <a:xfrm>
            <a:off x="3700105" y="4853702"/>
            <a:ext cx="297656" cy="1143000"/>
          </a:xfrm>
          <a:prstGeom prst="rect">
            <a:avLst/>
          </a:prstGeom>
        </p:spPr>
      </p:pic>
      <p:sp>
        <p:nvSpPr>
          <p:cNvPr id="19" name="Text 11"/>
          <p:cNvSpPr/>
          <p:nvPr/>
        </p:nvSpPr>
        <p:spPr>
          <a:xfrm>
            <a:off x="4047292" y="4952881"/>
            <a:ext cx="2005846"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User Training &amp; Change Management</a:t>
            </a:r>
            <a:endParaRPr lang="en-US" sz="950" dirty="0"/>
          </a:p>
        </p:txBody>
      </p:sp>
      <p:sp>
        <p:nvSpPr>
          <p:cNvPr id="20" name="Text 12"/>
          <p:cNvSpPr/>
          <p:nvPr/>
        </p:nvSpPr>
        <p:spPr>
          <a:xfrm>
            <a:off x="4047292" y="5137666"/>
            <a:ext cx="7180659" cy="118943"/>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Role-based training programs combined with communication and leadership engagement to drive adoption</a:t>
            </a:r>
            <a:endParaRPr lang="en-US" sz="750" dirty="0"/>
          </a:p>
        </p:txBody>
      </p:sp>
      <p:pic>
        <p:nvPicPr>
          <p:cNvPr id="21" name="Image 6" descr="preencoded.png"/>
          <p:cNvPicPr>
            <a:picLocks noChangeAspect="1"/>
          </p:cNvPicPr>
          <p:nvPr/>
        </p:nvPicPr>
        <p:blipFill>
          <a:blip r:embed="rId2"/>
          <a:stretch>
            <a:fillRect/>
          </a:stretch>
        </p:blipFill>
        <p:spPr>
          <a:xfrm>
            <a:off x="3551277" y="5498544"/>
            <a:ext cx="297656" cy="1143000"/>
          </a:xfrm>
          <a:prstGeom prst="rect">
            <a:avLst/>
          </a:prstGeom>
        </p:spPr>
      </p:pic>
      <p:sp>
        <p:nvSpPr>
          <p:cNvPr id="22" name="Text 13"/>
          <p:cNvSpPr/>
          <p:nvPr/>
        </p:nvSpPr>
        <p:spPr>
          <a:xfrm>
            <a:off x="3898463" y="5597723"/>
            <a:ext cx="1255276" cy="155019"/>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Go-Live &amp; Stabilization</a:t>
            </a:r>
            <a:endParaRPr lang="en-US" sz="950" dirty="0"/>
          </a:p>
        </p:txBody>
      </p:sp>
      <p:sp>
        <p:nvSpPr>
          <p:cNvPr id="23" name="Text 14"/>
          <p:cNvSpPr/>
          <p:nvPr/>
        </p:nvSpPr>
        <p:spPr>
          <a:xfrm>
            <a:off x="3898463" y="5782508"/>
            <a:ext cx="7329488" cy="118943"/>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Cutover execution with onsite support during initial weeks to address issues rapidly and build user confidence</a:t>
            </a:r>
            <a:endParaRPr lang="en-US" sz="750" dirty="0"/>
          </a:p>
        </p:txBody>
      </p:sp>
      <p:sp>
        <p:nvSpPr>
          <p:cNvPr id="24" name="Shape 15"/>
          <p:cNvSpPr/>
          <p:nvPr/>
        </p:nvSpPr>
        <p:spPr>
          <a:xfrm>
            <a:off x="3331012" y="6149578"/>
            <a:ext cx="3127891" cy="1087993"/>
          </a:xfrm>
          <a:prstGeom prst="roundRect">
            <a:avLst>
              <a:gd name="adj" fmla="val 6567"/>
            </a:avLst>
          </a:prstGeom>
          <a:solidFill>
            <a:srgbClr val="437066"/>
          </a:solidFill>
        </p:spPr>
      </p:sp>
      <p:sp>
        <p:nvSpPr>
          <p:cNvPr id="25" name="Text 16"/>
          <p:cNvSpPr/>
          <p:nvPr/>
        </p:nvSpPr>
        <p:spPr>
          <a:xfrm>
            <a:off x="3430191" y="6199108"/>
            <a:ext cx="2103358" cy="185976"/>
          </a:xfrm>
          <a:prstGeom prst="rect">
            <a:avLst/>
          </a:prstGeom>
          <a:noFill/>
        </p:spPr>
        <p:txBody>
          <a:bodyPr wrap="none" lIns="0" tIns="0" rIns="0" bIns="0" rtlCol="0" anchor="t"/>
          <a:lstStyle/>
          <a:p>
            <a:pPr marL="0" indent="0" algn="l">
              <a:lnSpc>
                <a:spcPts val="1450"/>
              </a:lnSpc>
              <a:buNone/>
            </a:pPr>
            <a:r>
              <a:rPr lang="en-US" sz="1150" dirty="0">
                <a:solidFill>
                  <a:srgbClr val="FFFFFF"/>
                </a:solidFill>
                <a:latin typeface="Kanit Light" pitchFamily="34" charset="0"/>
                <a:ea typeface="Kanit Light" pitchFamily="34" charset="-122"/>
                <a:cs typeface="Kanit Light" pitchFamily="34" charset="-120"/>
              </a:rPr>
              <a:t>Implementation Success Factors</a:t>
            </a:r>
            <a:endParaRPr lang="en-US" sz="1150" dirty="0"/>
          </a:p>
        </p:txBody>
      </p:sp>
      <p:sp>
        <p:nvSpPr>
          <p:cNvPr id="26" name="Text 17"/>
          <p:cNvSpPr/>
          <p:nvPr/>
        </p:nvSpPr>
        <p:spPr>
          <a:xfrm>
            <a:off x="3430191" y="6434614"/>
            <a:ext cx="2929533" cy="782717"/>
          </a:xfrm>
          <a:prstGeom prst="rect">
            <a:avLst/>
          </a:prstGeom>
          <a:noFill/>
        </p:spPr>
        <p:txBody>
          <a:bodyPr wrap="square" lIns="0" tIns="0" rIns="0" bIns="0" rtlCol="0" anchor="t"/>
          <a:lstStyle/>
          <a:p>
            <a:pPr marL="342900" indent="-342900" algn="l">
              <a:lnSpc>
                <a:spcPts val="900"/>
              </a:lnSpc>
              <a:buSzPct val="100000"/>
              <a:buChar char="•"/>
            </a:pPr>
            <a:r>
              <a:rPr lang="en-US" sz="75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Executive sponsorship and visible leadership commitment</a:t>
            </a:r>
            <a:endParaRPr lang="en-US" sz="750" dirty="0"/>
          </a:p>
          <a:p>
            <a:pPr marL="342900" indent="-342900" algn="l">
              <a:lnSpc>
                <a:spcPts val="900"/>
              </a:lnSpc>
              <a:buSzPct val="100000"/>
              <a:buChar char="•"/>
            </a:pPr>
            <a:r>
              <a:rPr lang="en-US" sz="75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Dedicated internal project team with decision-making authority</a:t>
            </a:r>
            <a:endParaRPr lang="en-US" sz="750" dirty="0"/>
          </a:p>
          <a:p>
            <a:pPr marL="342900" indent="-342900" algn="l">
              <a:lnSpc>
                <a:spcPts val="900"/>
              </a:lnSpc>
              <a:buSzPct val="100000"/>
              <a:buChar char="•"/>
            </a:pPr>
            <a:r>
              <a:rPr lang="en-US" sz="75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Realistic timelines that balance speed with thoroughness</a:t>
            </a:r>
            <a:endParaRPr lang="en-US" sz="750" dirty="0"/>
          </a:p>
          <a:p>
            <a:pPr marL="342900" indent="-342900" algn="l">
              <a:lnSpc>
                <a:spcPts val="900"/>
              </a:lnSpc>
              <a:buSzPct val="100000"/>
              <a:buChar char="•"/>
            </a:pPr>
            <a:r>
              <a:rPr lang="en-US" sz="75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Early wins through pilot projects or priority modules</a:t>
            </a:r>
            <a:endParaRPr lang="en-US" sz="750" dirty="0"/>
          </a:p>
          <a:p>
            <a:pPr marL="342900" indent="-342900" algn="l">
              <a:lnSpc>
                <a:spcPts val="900"/>
              </a:lnSpc>
              <a:buSzPct val="100000"/>
              <a:buChar char="•"/>
            </a:pPr>
            <a:r>
              <a:rPr lang="en-US" sz="75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Continuous communication about benefits and progress</a:t>
            </a:r>
            <a:endParaRPr lang="en-US" sz="750" dirty="0"/>
          </a:p>
        </p:txBody>
      </p:sp>
      <p:sp>
        <p:nvSpPr>
          <p:cNvPr id="27" name="Text 18"/>
          <p:cNvSpPr/>
          <p:nvPr/>
        </p:nvSpPr>
        <p:spPr>
          <a:xfrm>
            <a:off x="6637020" y="6199108"/>
            <a:ext cx="1488519" cy="185976"/>
          </a:xfrm>
          <a:prstGeom prst="rect">
            <a:avLst/>
          </a:prstGeom>
          <a:noFill/>
        </p:spPr>
        <p:txBody>
          <a:bodyPr wrap="none" lIns="0" tIns="0" rIns="0" bIns="0" rtlCol="0" anchor="t"/>
          <a:lstStyle/>
          <a:p>
            <a:pPr marL="0" indent="0" algn="l">
              <a:lnSpc>
                <a:spcPts val="1450"/>
              </a:lnSpc>
              <a:buNone/>
            </a:pPr>
            <a:r>
              <a:rPr lang="en-US" sz="1150" dirty="0">
                <a:solidFill>
                  <a:srgbClr val="272D45"/>
                </a:solidFill>
                <a:latin typeface="Kanit Light" pitchFamily="34" charset="0"/>
                <a:ea typeface="Kanit Light" pitchFamily="34" charset="-122"/>
                <a:cs typeface="Kanit Light" pitchFamily="34" charset="-120"/>
              </a:rPr>
              <a:t>Scalable Strategy</a:t>
            </a:r>
            <a:endParaRPr lang="en-US" sz="1150" dirty="0"/>
          </a:p>
        </p:txBody>
      </p:sp>
      <p:sp>
        <p:nvSpPr>
          <p:cNvPr id="28" name="Text 19"/>
          <p:cNvSpPr/>
          <p:nvPr/>
        </p:nvSpPr>
        <p:spPr>
          <a:xfrm>
            <a:off x="6637020" y="6434614"/>
            <a:ext cx="4598432"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phased approach allows organizations to start small—perhaps with a single project or business unit—and expand as confidence and capability grow. This reduces implementation risk while providing proof points that build organizational support for broader rollout.</a:t>
            </a:r>
            <a:endParaRPr lang="en-US" sz="750" dirty="0"/>
          </a:p>
        </p:txBody>
      </p:sp>
      <p:sp>
        <p:nvSpPr>
          <p:cNvPr id="29" name="Text 20"/>
          <p:cNvSpPr/>
          <p:nvPr/>
        </p:nvSpPr>
        <p:spPr>
          <a:xfrm>
            <a:off x="6637020" y="6836093"/>
            <a:ext cx="4598432" cy="356830"/>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Most organizations complete their initial deployment within 4-6 months, with additional modules and sites added over subsequent quarters as the internal team gains expertise and best practices emerge.</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367671"/>
            <a:ext cx="4984194" cy="620078"/>
          </a:xfrm>
          <a:prstGeom prst="rect">
            <a:avLst/>
          </a:prstGeom>
          <a:noFill/>
        </p:spPr>
        <p:txBody>
          <a:bodyPr wrap="none" lIns="0" tIns="0" rIns="0" bIns="0" rtlCol="0" anchor="t"/>
          <a:lstStyle/>
          <a:p>
            <a:pPr marL="0" indent="0" algn="l">
              <a:lnSpc>
                <a:spcPts val="4850"/>
              </a:lnSpc>
              <a:buNone/>
            </a:pPr>
            <a:r>
              <a:rPr lang="en-US" sz="3900" dirty="0">
                <a:solidFill>
                  <a:srgbClr val="272D45"/>
                </a:solidFill>
                <a:latin typeface="Kanit Light" pitchFamily="34" charset="0"/>
                <a:ea typeface="Kanit Light" pitchFamily="34" charset="-122"/>
                <a:cs typeface="Kanit Light" pitchFamily="34" charset="-120"/>
              </a:rPr>
              <a:t>What This ERP Delivers</a:t>
            </a:r>
            <a:endParaRPr lang="en-US" sz="3900" dirty="0"/>
          </a:p>
        </p:txBody>
      </p:sp>
      <p:pic>
        <p:nvPicPr>
          <p:cNvPr id="3" name="Image 0" descr="preencoded.png"/>
          <p:cNvPicPr>
            <a:picLocks noChangeAspect="1"/>
          </p:cNvPicPr>
          <p:nvPr/>
        </p:nvPicPr>
        <p:blipFill>
          <a:blip r:embed="rId1"/>
          <a:stretch>
            <a:fillRect/>
          </a:stretch>
        </p:blipFill>
        <p:spPr>
          <a:xfrm>
            <a:off x="12299275" y="1392555"/>
            <a:ext cx="1544836" cy="576977"/>
          </a:xfrm>
          <a:prstGeom prst="rect">
            <a:avLst/>
          </a:prstGeom>
        </p:spPr>
      </p:pic>
      <p:sp>
        <p:nvSpPr>
          <p:cNvPr id="4" name="Text 1"/>
          <p:cNvSpPr/>
          <p:nvPr/>
        </p:nvSpPr>
        <p:spPr>
          <a:xfrm>
            <a:off x="793790" y="2416016"/>
            <a:ext cx="13042821" cy="952619"/>
          </a:xfrm>
          <a:prstGeom prst="rect">
            <a:avLst/>
          </a:prstGeom>
          <a:noFill/>
        </p:spPr>
        <p:txBody>
          <a:bodyPr wrap="square" lIns="0" tIns="0" rIns="0" bIns="0" rtlCol="0" anchor="t"/>
          <a:lstStyle/>
          <a:p>
            <a:pPr marL="0" indent="0" algn="l">
              <a:lnSpc>
                <a:spcPts val="2500"/>
              </a:lnSpc>
              <a:buNone/>
            </a:pPr>
            <a:r>
              <a:rPr lang="en-US" sz="15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A fully integrated, project-centric Merciglobal Cloud ERP platform designed specifically for EPC businesses managing complex, multi-project environments. This comprehensive solution unifies every aspect of your operations—from initial tender to final handover—within a single, intelligent system that adapts to the unique demands of engineering, procurement, and construction workflows.</a:t>
            </a:r>
            <a:endParaRPr lang="en-US" sz="1550" dirty="0"/>
          </a:p>
        </p:txBody>
      </p:sp>
      <p:sp>
        <p:nvSpPr>
          <p:cNvPr id="5" name="Shape 2"/>
          <p:cNvSpPr/>
          <p:nvPr/>
        </p:nvSpPr>
        <p:spPr>
          <a:xfrm>
            <a:off x="793790" y="3591878"/>
            <a:ext cx="3111937" cy="2111335"/>
          </a:xfrm>
          <a:prstGeom prst="roundRect">
            <a:avLst>
              <a:gd name="adj" fmla="val 3948"/>
            </a:avLst>
          </a:prstGeom>
          <a:solidFill>
            <a:srgbClr val="DFECE9"/>
          </a:solidFill>
          <a:ln w="7620">
            <a:solidFill>
              <a:srgbClr val="C5D2CF"/>
            </a:solidFill>
            <a:prstDash val="solid"/>
          </a:ln>
        </p:spPr>
      </p:sp>
      <p:sp>
        <p:nvSpPr>
          <p:cNvPr id="6" name="Text 3"/>
          <p:cNvSpPr/>
          <p:nvPr/>
        </p:nvSpPr>
        <p:spPr>
          <a:xfrm>
            <a:off x="999768" y="3797856"/>
            <a:ext cx="2480905" cy="310158"/>
          </a:xfrm>
          <a:prstGeom prst="rect">
            <a:avLst/>
          </a:prstGeom>
          <a:noFill/>
        </p:spPr>
        <p:txBody>
          <a:bodyPr wrap="non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Centralized Control</a:t>
            </a:r>
            <a:endParaRPr lang="en-US" sz="1950" dirty="0"/>
          </a:p>
        </p:txBody>
      </p:sp>
      <p:sp>
        <p:nvSpPr>
          <p:cNvPr id="7" name="Text 4"/>
          <p:cNvSpPr/>
          <p:nvPr/>
        </p:nvSpPr>
        <p:spPr>
          <a:xfrm>
            <a:off x="999768" y="4227076"/>
            <a:ext cx="2699980" cy="1270159"/>
          </a:xfrm>
          <a:prstGeom prst="rect">
            <a:avLst/>
          </a:prstGeom>
          <a:noFill/>
        </p:spPr>
        <p:txBody>
          <a:bodyPr wrap="square" lIns="0" tIns="0" rIns="0" bIns="0" rtlCol="0" anchor="t"/>
          <a:lstStyle/>
          <a:p>
            <a:pPr marL="0" indent="0" algn="l">
              <a:lnSpc>
                <a:spcPts val="2500"/>
              </a:lnSpc>
              <a:buNone/>
            </a:pPr>
            <a:r>
              <a:rPr lang="en-US" sz="15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Manage multiple projects simultaneously with unified oversight and resource allocation</a:t>
            </a:r>
            <a:endParaRPr lang="en-US" sz="1550" dirty="0"/>
          </a:p>
        </p:txBody>
      </p:sp>
      <p:sp>
        <p:nvSpPr>
          <p:cNvPr id="8" name="Shape 5"/>
          <p:cNvSpPr/>
          <p:nvPr/>
        </p:nvSpPr>
        <p:spPr>
          <a:xfrm>
            <a:off x="4104084" y="3591878"/>
            <a:ext cx="3111937" cy="2111335"/>
          </a:xfrm>
          <a:prstGeom prst="roundRect">
            <a:avLst>
              <a:gd name="adj" fmla="val 3948"/>
            </a:avLst>
          </a:prstGeom>
          <a:solidFill>
            <a:srgbClr val="DFECE9"/>
          </a:solidFill>
          <a:ln w="7620">
            <a:solidFill>
              <a:srgbClr val="C5D2CF"/>
            </a:solidFill>
            <a:prstDash val="solid"/>
          </a:ln>
        </p:spPr>
      </p:sp>
      <p:sp>
        <p:nvSpPr>
          <p:cNvPr id="9" name="Text 6"/>
          <p:cNvSpPr/>
          <p:nvPr/>
        </p:nvSpPr>
        <p:spPr>
          <a:xfrm>
            <a:off x="4310063" y="3797856"/>
            <a:ext cx="2480905" cy="310158"/>
          </a:xfrm>
          <a:prstGeom prst="rect">
            <a:avLst/>
          </a:prstGeom>
          <a:noFill/>
        </p:spPr>
        <p:txBody>
          <a:bodyPr wrap="non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Real-Time Visibility</a:t>
            </a:r>
            <a:endParaRPr lang="en-US" sz="1950" dirty="0"/>
          </a:p>
        </p:txBody>
      </p:sp>
      <p:sp>
        <p:nvSpPr>
          <p:cNvPr id="10" name="Text 7"/>
          <p:cNvSpPr/>
          <p:nvPr/>
        </p:nvSpPr>
        <p:spPr>
          <a:xfrm>
            <a:off x="4310063" y="4227076"/>
            <a:ext cx="2699980" cy="952619"/>
          </a:xfrm>
          <a:prstGeom prst="rect">
            <a:avLst/>
          </a:prstGeom>
          <a:noFill/>
        </p:spPr>
        <p:txBody>
          <a:bodyPr wrap="square" lIns="0" tIns="0" rIns="0" bIns="0" rtlCol="0" anchor="t"/>
          <a:lstStyle/>
          <a:p>
            <a:pPr marL="0" indent="0" algn="l">
              <a:lnSpc>
                <a:spcPts val="2500"/>
              </a:lnSpc>
              <a:buNone/>
            </a:pPr>
            <a:r>
              <a:rPr lang="en-US" sz="15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Track costs, materials, and progress across all projects instantly</a:t>
            </a:r>
            <a:endParaRPr lang="en-US" sz="1550" dirty="0"/>
          </a:p>
        </p:txBody>
      </p:sp>
      <p:sp>
        <p:nvSpPr>
          <p:cNvPr id="11" name="Shape 8"/>
          <p:cNvSpPr/>
          <p:nvPr/>
        </p:nvSpPr>
        <p:spPr>
          <a:xfrm>
            <a:off x="7414379" y="3591878"/>
            <a:ext cx="3111937" cy="2111335"/>
          </a:xfrm>
          <a:prstGeom prst="roundRect">
            <a:avLst>
              <a:gd name="adj" fmla="val 3948"/>
            </a:avLst>
          </a:prstGeom>
          <a:solidFill>
            <a:srgbClr val="DFECE9"/>
          </a:solidFill>
          <a:ln w="7620">
            <a:solidFill>
              <a:srgbClr val="C5D2CF"/>
            </a:solidFill>
            <a:prstDash val="solid"/>
          </a:ln>
        </p:spPr>
      </p:sp>
      <p:sp>
        <p:nvSpPr>
          <p:cNvPr id="12" name="Text 9"/>
          <p:cNvSpPr/>
          <p:nvPr/>
        </p:nvSpPr>
        <p:spPr>
          <a:xfrm>
            <a:off x="7620357" y="3797856"/>
            <a:ext cx="2699980" cy="620316"/>
          </a:xfrm>
          <a:prstGeom prst="rect">
            <a:avLst/>
          </a:prstGeom>
          <a:noFill/>
        </p:spPr>
        <p:txBody>
          <a:bodyPr wrap="squar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Cross-Functional Integration</a:t>
            </a:r>
            <a:endParaRPr lang="en-US" sz="1950" dirty="0"/>
          </a:p>
        </p:txBody>
      </p:sp>
      <p:sp>
        <p:nvSpPr>
          <p:cNvPr id="13" name="Text 10"/>
          <p:cNvSpPr/>
          <p:nvPr/>
        </p:nvSpPr>
        <p:spPr>
          <a:xfrm>
            <a:off x="7620357" y="4537234"/>
            <a:ext cx="2699980" cy="952619"/>
          </a:xfrm>
          <a:prstGeom prst="rect">
            <a:avLst/>
          </a:prstGeom>
          <a:noFill/>
        </p:spPr>
        <p:txBody>
          <a:bodyPr wrap="square" lIns="0" tIns="0" rIns="0" bIns="0" rtlCol="0" anchor="t"/>
          <a:lstStyle/>
          <a:p>
            <a:pPr marL="0" indent="0" algn="l">
              <a:lnSpc>
                <a:spcPts val="2500"/>
              </a:lnSpc>
              <a:buNone/>
            </a:pPr>
            <a:r>
              <a:rPr lang="en-US" sz="15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Break down silos between engineering, procurement, and execution teams</a:t>
            </a:r>
            <a:endParaRPr lang="en-US" sz="1550" dirty="0"/>
          </a:p>
        </p:txBody>
      </p:sp>
      <p:sp>
        <p:nvSpPr>
          <p:cNvPr id="14" name="Shape 11"/>
          <p:cNvSpPr/>
          <p:nvPr/>
        </p:nvSpPr>
        <p:spPr>
          <a:xfrm>
            <a:off x="10724674" y="3591878"/>
            <a:ext cx="3111937" cy="2111335"/>
          </a:xfrm>
          <a:prstGeom prst="roundRect">
            <a:avLst>
              <a:gd name="adj" fmla="val 3948"/>
            </a:avLst>
          </a:prstGeom>
          <a:solidFill>
            <a:srgbClr val="DFECE9"/>
          </a:solidFill>
          <a:ln w="7620">
            <a:solidFill>
              <a:srgbClr val="C5D2CF"/>
            </a:solidFill>
            <a:prstDash val="solid"/>
          </a:ln>
        </p:spPr>
      </p:sp>
      <p:sp>
        <p:nvSpPr>
          <p:cNvPr id="15" name="Text 12"/>
          <p:cNvSpPr/>
          <p:nvPr/>
        </p:nvSpPr>
        <p:spPr>
          <a:xfrm>
            <a:off x="10930652" y="3797856"/>
            <a:ext cx="2699980" cy="620316"/>
          </a:xfrm>
          <a:prstGeom prst="rect">
            <a:avLst/>
          </a:prstGeom>
          <a:noFill/>
        </p:spPr>
        <p:txBody>
          <a:bodyPr wrap="squar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Live Profitability Tracking</a:t>
            </a:r>
            <a:endParaRPr lang="en-US" sz="1950" dirty="0"/>
          </a:p>
        </p:txBody>
      </p:sp>
      <p:sp>
        <p:nvSpPr>
          <p:cNvPr id="16" name="Text 13"/>
          <p:cNvSpPr/>
          <p:nvPr/>
        </p:nvSpPr>
        <p:spPr>
          <a:xfrm>
            <a:off x="10930652" y="4537234"/>
            <a:ext cx="2699980" cy="952619"/>
          </a:xfrm>
          <a:prstGeom prst="rect">
            <a:avLst/>
          </a:prstGeom>
          <a:noFill/>
        </p:spPr>
        <p:txBody>
          <a:bodyPr wrap="square" lIns="0" tIns="0" rIns="0" bIns="0" rtlCol="0" anchor="t"/>
          <a:lstStyle/>
          <a:p>
            <a:pPr marL="0" indent="0" algn="l">
              <a:lnSpc>
                <a:spcPts val="2500"/>
              </a:lnSpc>
              <a:buNone/>
            </a:pPr>
            <a:r>
              <a:rPr lang="en-US" sz="15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Monitor project margins and financial performance as work progresses</a:t>
            </a:r>
            <a:endParaRPr lang="en-US" sz="1550" dirty="0"/>
          </a:p>
        </p:txBody>
      </p:sp>
      <p:sp>
        <p:nvSpPr>
          <p:cNvPr id="17" name="Shape 14"/>
          <p:cNvSpPr/>
          <p:nvPr/>
        </p:nvSpPr>
        <p:spPr>
          <a:xfrm>
            <a:off x="793790" y="5901571"/>
            <a:ext cx="13042821" cy="1158716"/>
          </a:xfrm>
          <a:prstGeom prst="roundRect">
            <a:avLst>
              <a:gd name="adj" fmla="val 7194"/>
            </a:avLst>
          </a:prstGeom>
          <a:solidFill>
            <a:srgbClr val="DFECE9"/>
          </a:solidFill>
          <a:ln w="7620">
            <a:solidFill>
              <a:srgbClr val="C5D2CF"/>
            </a:solidFill>
            <a:prstDash val="solid"/>
          </a:ln>
        </p:spPr>
      </p:sp>
      <p:sp>
        <p:nvSpPr>
          <p:cNvPr id="18" name="Text 15"/>
          <p:cNvSpPr/>
          <p:nvPr/>
        </p:nvSpPr>
        <p:spPr>
          <a:xfrm>
            <a:off x="999768" y="6107549"/>
            <a:ext cx="2480905" cy="310158"/>
          </a:xfrm>
          <a:prstGeom prst="rect">
            <a:avLst/>
          </a:prstGeom>
          <a:noFill/>
        </p:spPr>
        <p:txBody>
          <a:bodyPr wrap="none" lIns="0" tIns="0" rIns="0" bIns="0" rtlCol="0" anchor="t"/>
          <a:lstStyle/>
          <a:p>
            <a:pPr marL="0" indent="0" algn="l">
              <a:lnSpc>
                <a:spcPts val="2400"/>
              </a:lnSpc>
              <a:buNone/>
            </a:pPr>
            <a:r>
              <a:rPr lang="en-US" sz="1950" dirty="0">
                <a:solidFill>
                  <a:srgbClr val="2C3249"/>
                </a:solidFill>
                <a:latin typeface="Kanit Light" pitchFamily="34" charset="0"/>
                <a:ea typeface="Kanit Light" pitchFamily="34" charset="-122"/>
                <a:cs typeface="Kanit Light" pitchFamily="34" charset="-120"/>
              </a:rPr>
              <a:t>Data-Driven Decisions</a:t>
            </a:r>
            <a:endParaRPr lang="en-US" sz="1950" dirty="0"/>
          </a:p>
        </p:txBody>
      </p:sp>
      <p:sp>
        <p:nvSpPr>
          <p:cNvPr id="19" name="Text 16"/>
          <p:cNvSpPr/>
          <p:nvPr/>
        </p:nvSpPr>
        <p:spPr>
          <a:xfrm>
            <a:off x="999768" y="6536769"/>
            <a:ext cx="12630864" cy="317540"/>
          </a:xfrm>
          <a:prstGeom prst="rect">
            <a:avLst/>
          </a:prstGeom>
          <a:noFill/>
        </p:spPr>
        <p:txBody>
          <a:bodyPr wrap="none" lIns="0" tIns="0" rIns="0" bIns="0" rtlCol="0" anchor="t"/>
          <a:lstStyle/>
          <a:p>
            <a:pPr marL="0" indent="0" algn="l">
              <a:lnSpc>
                <a:spcPts val="2500"/>
              </a:lnSpc>
              <a:buNone/>
            </a:pPr>
            <a:r>
              <a:rPr lang="en-US" sz="15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Empower leadership with actionable insights and predictive analytics</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800469" y="1327428"/>
            <a:ext cx="4594384" cy="357783"/>
          </a:xfrm>
          <a:prstGeom prst="rect">
            <a:avLst/>
          </a:prstGeom>
          <a:noFill/>
        </p:spPr>
        <p:txBody>
          <a:bodyPr wrap="none" lIns="0" tIns="0" rIns="0" bIns="0" rtlCol="0" anchor="t"/>
          <a:lstStyle/>
          <a:p>
            <a:pPr marL="0" indent="0" algn="l">
              <a:lnSpc>
                <a:spcPts val="2800"/>
              </a:lnSpc>
              <a:buNone/>
            </a:pPr>
            <a:r>
              <a:rPr lang="en-US" sz="2250" dirty="0">
                <a:solidFill>
                  <a:srgbClr val="272D45"/>
                </a:solidFill>
                <a:latin typeface="Kanit Light" pitchFamily="34" charset="0"/>
                <a:ea typeface="Kanit Light" pitchFamily="34" charset="-122"/>
                <a:cs typeface="Kanit Light" pitchFamily="34" charset="-120"/>
              </a:rPr>
              <a:t>Why Choose Merciglobal Cloud ERP?</a:t>
            </a:r>
            <a:endParaRPr lang="en-US" sz="2250" dirty="0"/>
          </a:p>
        </p:txBody>
      </p:sp>
      <p:pic>
        <p:nvPicPr>
          <p:cNvPr id="3" name="Image 0" descr="preencoded.png"/>
          <p:cNvPicPr>
            <a:picLocks noChangeAspect="1"/>
          </p:cNvPicPr>
          <p:nvPr/>
        </p:nvPicPr>
        <p:blipFill>
          <a:blip r:embed="rId1"/>
          <a:stretch>
            <a:fillRect/>
          </a:stretch>
        </p:blipFill>
        <p:spPr>
          <a:xfrm>
            <a:off x="10720507" y="1335762"/>
            <a:ext cx="1116925" cy="417076"/>
          </a:xfrm>
          <a:prstGeom prst="rect">
            <a:avLst/>
          </a:prstGeom>
        </p:spPr>
      </p:pic>
      <p:sp>
        <p:nvSpPr>
          <p:cNvPr id="4" name="Text 1"/>
          <p:cNvSpPr/>
          <p:nvPr/>
        </p:nvSpPr>
        <p:spPr>
          <a:xfrm>
            <a:off x="2800469" y="1926193"/>
            <a:ext cx="3395782" cy="286107"/>
          </a:xfrm>
          <a:prstGeom prst="rect">
            <a:avLst/>
          </a:prstGeom>
          <a:noFill/>
        </p:spPr>
        <p:txBody>
          <a:bodyPr wrap="none" lIns="0" tIns="0" rIns="0" bIns="0" rtlCol="0" anchor="t"/>
          <a:lstStyle/>
          <a:p>
            <a:pPr marL="0" indent="0" algn="l">
              <a:lnSpc>
                <a:spcPts val="2250"/>
              </a:lnSpc>
              <a:buNone/>
            </a:pPr>
            <a:r>
              <a:rPr lang="en-US" sz="1800" dirty="0">
                <a:solidFill>
                  <a:srgbClr val="272D45"/>
                </a:solidFill>
                <a:latin typeface="Kanit Light" pitchFamily="34" charset="0"/>
                <a:ea typeface="Kanit Light" pitchFamily="34" charset="-122"/>
                <a:cs typeface="Kanit Light" pitchFamily="34" charset="-120"/>
              </a:rPr>
              <a:t>Purpose-Built for EPC Complexity</a:t>
            </a:r>
            <a:endParaRPr lang="en-US" sz="1800" dirty="0"/>
          </a:p>
        </p:txBody>
      </p:sp>
      <p:sp>
        <p:nvSpPr>
          <p:cNvPr id="5" name="Text 2"/>
          <p:cNvSpPr/>
          <p:nvPr/>
        </p:nvSpPr>
        <p:spPr>
          <a:xfrm>
            <a:off x="2800469" y="2311360"/>
            <a:ext cx="9029462" cy="433268"/>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Generic ERP systems force EPC organizations to adapt their unique workflows to fit standardized modules. Merciglobal Cloud ERP takes the opposite approach—it's specifically designed to accommodate the complexity, variability, and project-centric nature of EPC operations. Every feature, workflow, and integration has been crafted with deep understanding of how EPC businesses actually operate.</a:t>
            </a:r>
            <a:endParaRPr lang="en-US" sz="900" dirty="0"/>
          </a:p>
        </p:txBody>
      </p:sp>
      <p:sp>
        <p:nvSpPr>
          <p:cNvPr id="6" name="Shape 3"/>
          <p:cNvSpPr/>
          <p:nvPr/>
        </p:nvSpPr>
        <p:spPr>
          <a:xfrm>
            <a:off x="2800469" y="2818924"/>
            <a:ext cx="4481751" cy="751284"/>
          </a:xfrm>
          <a:prstGeom prst="roundRect">
            <a:avLst>
              <a:gd name="adj" fmla="val 36579"/>
            </a:avLst>
          </a:prstGeom>
          <a:solidFill>
            <a:srgbClr val="DFECE9"/>
          </a:solidFill>
          <a:ln w="7620">
            <a:solidFill>
              <a:srgbClr val="C5D2CF"/>
            </a:solidFill>
            <a:prstDash val="solid"/>
          </a:ln>
        </p:spPr>
      </p:sp>
      <p:sp>
        <p:nvSpPr>
          <p:cNvPr id="7" name="Text 4"/>
          <p:cNvSpPr/>
          <p:nvPr/>
        </p:nvSpPr>
        <p:spPr>
          <a:xfrm>
            <a:off x="2922508" y="2940963"/>
            <a:ext cx="1737717" cy="178832"/>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BOQ-Driven Project Control</a:t>
            </a:r>
            <a:endParaRPr lang="en-US" sz="1100" dirty="0"/>
          </a:p>
        </p:txBody>
      </p:sp>
      <p:sp>
        <p:nvSpPr>
          <p:cNvPr id="8" name="Text 5"/>
          <p:cNvSpPr/>
          <p:nvPr/>
        </p:nvSpPr>
        <p:spPr>
          <a:xfrm>
            <a:off x="2922508" y="3159323"/>
            <a:ext cx="4237673" cy="288846"/>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Bill of Quantities serves as the foundation for estimation, procurement, execution, and cost tracking throughout the project lifecycle</a:t>
            </a:r>
            <a:endParaRPr lang="en-US" sz="900" dirty="0"/>
          </a:p>
        </p:txBody>
      </p:sp>
      <p:sp>
        <p:nvSpPr>
          <p:cNvPr id="9" name="Shape 6"/>
          <p:cNvSpPr/>
          <p:nvPr/>
        </p:nvSpPr>
        <p:spPr>
          <a:xfrm>
            <a:off x="7348180" y="2818924"/>
            <a:ext cx="4481751" cy="751284"/>
          </a:xfrm>
          <a:prstGeom prst="roundRect">
            <a:avLst>
              <a:gd name="adj" fmla="val 36579"/>
            </a:avLst>
          </a:prstGeom>
          <a:solidFill>
            <a:srgbClr val="DFECE9"/>
          </a:solidFill>
          <a:ln w="7620">
            <a:solidFill>
              <a:srgbClr val="C5D2CF"/>
            </a:solidFill>
            <a:prstDash val="solid"/>
          </a:ln>
        </p:spPr>
      </p:sp>
      <p:sp>
        <p:nvSpPr>
          <p:cNvPr id="10" name="Text 7"/>
          <p:cNvSpPr/>
          <p:nvPr/>
        </p:nvSpPr>
        <p:spPr>
          <a:xfrm>
            <a:off x="7470219" y="2940963"/>
            <a:ext cx="2077164" cy="178832"/>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Project-Wise Costing &amp; Inventory</a:t>
            </a:r>
            <a:endParaRPr lang="en-US" sz="1100" dirty="0"/>
          </a:p>
        </p:txBody>
      </p:sp>
      <p:sp>
        <p:nvSpPr>
          <p:cNvPr id="11" name="Text 8"/>
          <p:cNvSpPr/>
          <p:nvPr/>
        </p:nvSpPr>
        <p:spPr>
          <a:xfrm>
            <a:off x="7470219" y="3159323"/>
            <a:ext cx="4237673" cy="288846"/>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Every transaction—material, labor, overhead—is tracked by project, enabling true project profitability analysis</a:t>
            </a:r>
            <a:endParaRPr lang="en-US" sz="900" dirty="0"/>
          </a:p>
        </p:txBody>
      </p:sp>
      <p:sp>
        <p:nvSpPr>
          <p:cNvPr id="12" name="Shape 9"/>
          <p:cNvSpPr/>
          <p:nvPr/>
        </p:nvSpPr>
        <p:spPr>
          <a:xfrm>
            <a:off x="2800469" y="3636169"/>
            <a:ext cx="4481751" cy="751284"/>
          </a:xfrm>
          <a:prstGeom prst="roundRect">
            <a:avLst>
              <a:gd name="adj" fmla="val 36579"/>
            </a:avLst>
          </a:prstGeom>
          <a:solidFill>
            <a:srgbClr val="DFECE9"/>
          </a:solidFill>
          <a:ln w="7620">
            <a:solidFill>
              <a:srgbClr val="C5D2CF"/>
            </a:solidFill>
            <a:prstDash val="solid"/>
          </a:ln>
        </p:spPr>
      </p:sp>
      <p:sp>
        <p:nvSpPr>
          <p:cNvPr id="13" name="Text 10"/>
          <p:cNvSpPr/>
          <p:nvPr/>
        </p:nvSpPr>
        <p:spPr>
          <a:xfrm>
            <a:off x="2922508" y="3758208"/>
            <a:ext cx="2347674" cy="178832"/>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Engineering-to-Procurement Linkage</a:t>
            </a:r>
            <a:endParaRPr lang="en-US" sz="1100" dirty="0"/>
          </a:p>
        </p:txBody>
      </p:sp>
      <p:sp>
        <p:nvSpPr>
          <p:cNvPr id="14" name="Text 11"/>
          <p:cNvSpPr/>
          <p:nvPr/>
        </p:nvSpPr>
        <p:spPr>
          <a:xfrm>
            <a:off x="2922508" y="3976568"/>
            <a:ext cx="4237673" cy="288846"/>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Design specifications automatically flow into purchase orders, ensuring procurement matches engineering requirements</a:t>
            </a:r>
            <a:endParaRPr lang="en-US" sz="900" dirty="0"/>
          </a:p>
        </p:txBody>
      </p:sp>
      <p:sp>
        <p:nvSpPr>
          <p:cNvPr id="15" name="Shape 12"/>
          <p:cNvSpPr/>
          <p:nvPr/>
        </p:nvSpPr>
        <p:spPr>
          <a:xfrm>
            <a:off x="7348180" y="3636169"/>
            <a:ext cx="4481751" cy="751284"/>
          </a:xfrm>
          <a:prstGeom prst="roundRect">
            <a:avLst>
              <a:gd name="adj" fmla="val 36579"/>
            </a:avLst>
          </a:prstGeom>
          <a:solidFill>
            <a:srgbClr val="DFECE9"/>
          </a:solidFill>
          <a:ln w="7620">
            <a:solidFill>
              <a:srgbClr val="C5D2CF"/>
            </a:solidFill>
            <a:prstDash val="solid"/>
          </a:ln>
        </p:spPr>
      </p:sp>
      <p:sp>
        <p:nvSpPr>
          <p:cNvPr id="16" name="Text 13"/>
          <p:cNvSpPr/>
          <p:nvPr/>
        </p:nvSpPr>
        <p:spPr>
          <a:xfrm>
            <a:off x="7470219" y="3758208"/>
            <a:ext cx="2645450" cy="178832"/>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Integrated Manufacturing &amp; Site Execution</a:t>
            </a:r>
            <a:endParaRPr lang="en-US" sz="1100" dirty="0"/>
          </a:p>
        </p:txBody>
      </p:sp>
      <p:sp>
        <p:nvSpPr>
          <p:cNvPr id="17" name="Text 14"/>
          <p:cNvSpPr/>
          <p:nvPr/>
        </p:nvSpPr>
        <p:spPr>
          <a:xfrm>
            <a:off x="7470219" y="3976568"/>
            <a:ext cx="4237673" cy="288846"/>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Seamless data flow from shop floor production through logistics to site installation and commissioning</a:t>
            </a:r>
            <a:endParaRPr lang="en-US" sz="900" dirty="0"/>
          </a:p>
        </p:txBody>
      </p:sp>
      <p:sp>
        <p:nvSpPr>
          <p:cNvPr id="18" name="Shape 15"/>
          <p:cNvSpPr/>
          <p:nvPr/>
        </p:nvSpPr>
        <p:spPr>
          <a:xfrm>
            <a:off x="2800469" y="4453414"/>
            <a:ext cx="4481751" cy="751284"/>
          </a:xfrm>
          <a:prstGeom prst="roundRect">
            <a:avLst>
              <a:gd name="adj" fmla="val 36579"/>
            </a:avLst>
          </a:prstGeom>
          <a:solidFill>
            <a:srgbClr val="DFECE9"/>
          </a:solidFill>
          <a:ln w="7620">
            <a:solidFill>
              <a:srgbClr val="C5D2CF"/>
            </a:solidFill>
            <a:prstDash val="solid"/>
          </a:ln>
        </p:spPr>
      </p:sp>
      <p:sp>
        <p:nvSpPr>
          <p:cNvPr id="19" name="Text 16"/>
          <p:cNvSpPr/>
          <p:nvPr/>
        </p:nvSpPr>
        <p:spPr>
          <a:xfrm>
            <a:off x="2922508" y="4575453"/>
            <a:ext cx="1664137" cy="178832"/>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Real-Time Margin Tracking</a:t>
            </a:r>
            <a:endParaRPr lang="en-US" sz="1100" dirty="0"/>
          </a:p>
        </p:txBody>
      </p:sp>
      <p:sp>
        <p:nvSpPr>
          <p:cNvPr id="20" name="Text 17"/>
          <p:cNvSpPr/>
          <p:nvPr/>
        </p:nvSpPr>
        <p:spPr>
          <a:xfrm>
            <a:off x="2922508" y="4793813"/>
            <a:ext cx="4237673" cy="288846"/>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Live visibility into project profitability enables proactive margin protection and informed decision-making</a:t>
            </a:r>
            <a:endParaRPr lang="en-US" sz="900" dirty="0"/>
          </a:p>
        </p:txBody>
      </p:sp>
      <p:sp>
        <p:nvSpPr>
          <p:cNvPr id="21" name="Shape 18"/>
          <p:cNvSpPr/>
          <p:nvPr/>
        </p:nvSpPr>
        <p:spPr>
          <a:xfrm>
            <a:off x="7348180" y="4453414"/>
            <a:ext cx="4481751" cy="751284"/>
          </a:xfrm>
          <a:prstGeom prst="roundRect">
            <a:avLst>
              <a:gd name="adj" fmla="val 36579"/>
            </a:avLst>
          </a:prstGeom>
          <a:solidFill>
            <a:srgbClr val="DFECE9"/>
          </a:solidFill>
          <a:ln w="7620">
            <a:solidFill>
              <a:srgbClr val="C5D2CF"/>
            </a:solidFill>
            <a:prstDash val="solid"/>
          </a:ln>
        </p:spPr>
      </p:sp>
      <p:sp>
        <p:nvSpPr>
          <p:cNvPr id="22" name="Text 19"/>
          <p:cNvSpPr/>
          <p:nvPr/>
        </p:nvSpPr>
        <p:spPr>
          <a:xfrm>
            <a:off x="7470219" y="4575453"/>
            <a:ext cx="1867257" cy="178832"/>
          </a:xfrm>
          <a:prstGeom prst="rect">
            <a:avLst/>
          </a:prstGeom>
          <a:noFill/>
        </p:spPr>
        <p:txBody>
          <a:bodyPr wrap="none" lIns="0" tIns="0" rIns="0" bIns="0" rtlCol="0" anchor="t"/>
          <a:lstStyle/>
          <a:p>
            <a:pPr marL="0" indent="0" algn="l">
              <a:lnSpc>
                <a:spcPts val="1400"/>
              </a:lnSpc>
              <a:buNone/>
            </a:pPr>
            <a:r>
              <a:rPr lang="en-US" sz="1100" dirty="0">
                <a:solidFill>
                  <a:srgbClr val="2C3249"/>
                </a:solidFill>
                <a:latin typeface="Kanit Light" pitchFamily="34" charset="0"/>
                <a:ea typeface="Kanit Light" pitchFamily="34" charset="-122"/>
                <a:cs typeface="Kanit Light" pitchFamily="34" charset="-120"/>
              </a:rPr>
              <a:t>Enterprise-Grade Dashboards</a:t>
            </a:r>
            <a:endParaRPr lang="en-US" sz="1100" dirty="0"/>
          </a:p>
        </p:txBody>
      </p:sp>
      <p:sp>
        <p:nvSpPr>
          <p:cNvPr id="23" name="Text 20"/>
          <p:cNvSpPr/>
          <p:nvPr/>
        </p:nvSpPr>
        <p:spPr>
          <a:xfrm>
            <a:off x="7470219" y="4793813"/>
            <a:ext cx="4237673" cy="288846"/>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Executive, operational, and analytical dashboards provide the right insights to stakeholders at every level</a:t>
            </a:r>
            <a:endParaRPr lang="en-US" sz="900" dirty="0"/>
          </a:p>
        </p:txBody>
      </p:sp>
      <p:sp>
        <p:nvSpPr>
          <p:cNvPr id="24" name="Shape 21"/>
          <p:cNvSpPr/>
          <p:nvPr/>
        </p:nvSpPr>
        <p:spPr>
          <a:xfrm>
            <a:off x="2800469" y="5336194"/>
            <a:ext cx="9029462" cy="21908"/>
          </a:xfrm>
          <a:prstGeom prst="rect">
            <a:avLst/>
          </a:prstGeom>
          <a:solidFill>
            <a:srgbClr val="2C3249">
              <a:alpha val="50000"/>
            </a:srgbClr>
          </a:solidFill>
        </p:spPr>
      </p:sp>
      <p:sp>
        <p:nvSpPr>
          <p:cNvPr id="25" name="Text 22"/>
          <p:cNvSpPr/>
          <p:nvPr/>
        </p:nvSpPr>
        <p:spPr>
          <a:xfrm>
            <a:off x="2800469" y="5498306"/>
            <a:ext cx="2363510" cy="214670"/>
          </a:xfrm>
          <a:prstGeom prst="rect">
            <a:avLst/>
          </a:prstGeom>
          <a:noFill/>
        </p:spPr>
        <p:txBody>
          <a:bodyPr wrap="none" lIns="0" tIns="0" rIns="0" bIns="0" rtlCol="0" anchor="t"/>
          <a:lstStyle/>
          <a:p>
            <a:pPr marL="0" indent="0" algn="l">
              <a:lnSpc>
                <a:spcPts val="1650"/>
              </a:lnSpc>
              <a:buNone/>
            </a:pPr>
            <a:r>
              <a:rPr lang="en-US" sz="1350" dirty="0">
                <a:solidFill>
                  <a:srgbClr val="272D45"/>
                </a:solidFill>
                <a:latin typeface="Kanit Light" pitchFamily="34" charset="0"/>
                <a:ea typeface="Kanit Light" pitchFamily="34" charset="-122"/>
                <a:cs typeface="Kanit Light" pitchFamily="34" charset="-120"/>
              </a:rPr>
              <a:t>Transform Your EPC Operations</a:t>
            </a:r>
            <a:endParaRPr lang="en-US" sz="1350" dirty="0"/>
          </a:p>
        </p:txBody>
      </p:sp>
      <p:sp>
        <p:nvSpPr>
          <p:cNvPr id="26" name="Text 23"/>
          <p:cNvSpPr/>
          <p:nvPr/>
        </p:nvSpPr>
        <p:spPr>
          <a:xfrm>
            <a:off x="2800469" y="5778937"/>
            <a:ext cx="5305901" cy="433268"/>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question is not whether to implement an integrated ERP system—the complexity of modern EPC operations makes it essential. The question is which system will truly address your unique challenges while positioning you for growth and competitive advantage.</a:t>
            </a:r>
            <a:endParaRPr lang="en-US" sz="900" dirty="0"/>
          </a:p>
        </p:txBody>
      </p:sp>
      <p:sp>
        <p:nvSpPr>
          <p:cNvPr id="27" name="Text 24"/>
          <p:cNvSpPr/>
          <p:nvPr/>
        </p:nvSpPr>
        <p:spPr>
          <a:xfrm>
            <a:off x="2800469" y="6271617"/>
            <a:ext cx="5305901" cy="577691"/>
          </a:xfrm>
          <a:prstGeom prst="rect">
            <a:avLst/>
          </a:prstGeom>
          <a:noFill/>
        </p:spPr>
        <p:txBody>
          <a:bodyPr wrap="square" lIns="0" tIns="0" rIns="0" bIns="0" rtlCol="0" anchor="t"/>
          <a:lstStyle/>
          <a:p>
            <a:pPr marL="0" indent="0" algn="l">
              <a:lnSpc>
                <a:spcPts val="11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Merciglobal Cloud ERP represents a strategic investment in operational excellence, margin protection, and scalable growth. Organizations that implement it don't just improve processes—they fundamentally transform how they execute projects, serve customers, and compete in demanding markets.</a:t>
            </a:r>
            <a:endParaRPr lang="en-US" sz="900" dirty="0"/>
          </a:p>
        </p:txBody>
      </p:sp>
      <p:sp>
        <p:nvSpPr>
          <p:cNvPr id="28" name="Shape 25"/>
          <p:cNvSpPr/>
          <p:nvPr/>
        </p:nvSpPr>
        <p:spPr>
          <a:xfrm>
            <a:off x="8310801" y="5432346"/>
            <a:ext cx="3609142" cy="1535787"/>
          </a:xfrm>
          <a:prstGeom prst="roundRect">
            <a:avLst>
              <a:gd name="adj" fmla="val 5368"/>
            </a:avLst>
          </a:prstGeom>
          <a:solidFill>
            <a:srgbClr val="437066"/>
          </a:solidFill>
        </p:spPr>
      </p:sp>
      <p:sp>
        <p:nvSpPr>
          <p:cNvPr id="29" name="Text 26"/>
          <p:cNvSpPr/>
          <p:nvPr/>
        </p:nvSpPr>
        <p:spPr>
          <a:xfrm>
            <a:off x="8425220" y="5498306"/>
            <a:ext cx="1717477" cy="214670"/>
          </a:xfrm>
          <a:prstGeom prst="rect">
            <a:avLst/>
          </a:prstGeom>
          <a:noFill/>
        </p:spPr>
        <p:txBody>
          <a:bodyPr wrap="none" lIns="0" tIns="0" rIns="0" bIns="0" rtlCol="0" anchor="t"/>
          <a:lstStyle/>
          <a:p>
            <a:pPr marL="0" indent="0" algn="l">
              <a:lnSpc>
                <a:spcPts val="1650"/>
              </a:lnSpc>
              <a:buNone/>
            </a:pPr>
            <a:r>
              <a:rPr lang="en-US" sz="1350" dirty="0">
                <a:solidFill>
                  <a:srgbClr val="FFFFFF"/>
                </a:solidFill>
                <a:latin typeface="Kanit Light" pitchFamily="34" charset="0"/>
                <a:ea typeface="Kanit Light" pitchFamily="34" charset="-122"/>
                <a:cs typeface="Kanit Light" pitchFamily="34" charset="-120"/>
              </a:rPr>
              <a:t>Next Step</a:t>
            </a:r>
            <a:endParaRPr lang="en-US" sz="1350" dirty="0"/>
          </a:p>
        </p:txBody>
      </p:sp>
      <p:sp>
        <p:nvSpPr>
          <p:cNvPr id="30" name="Text 27"/>
          <p:cNvSpPr/>
          <p:nvPr/>
        </p:nvSpPr>
        <p:spPr>
          <a:xfrm>
            <a:off x="8425220" y="5778937"/>
            <a:ext cx="3380303" cy="288846"/>
          </a:xfrm>
          <a:prstGeom prst="rect">
            <a:avLst/>
          </a:prstGeom>
          <a:noFill/>
        </p:spPr>
        <p:txBody>
          <a:bodyPr wrap="square" lIns="0" tIns="0" rIns="0" bIns="0" rtlCol="0" anchor="t"/>
          <a:lstStyle/>
          <a:p>
            <a:pPr marL="0" indent="0" algn="l">
              <a:lnSpc>
                <a:spcPts val="1100"/>
              </a:lnSpc>
              <a:buNone/>
            </a:pPr>
            <a:r>
              <a:rPr lang="en-US" sz="900" b="1"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Schedule your ERP readiness assessment and live demonstration</a:t>
            </a:r>
            <a:endParaRPr lang="en-US" sz="900" dirty="0"/>
          </a:p>
        </p:txBody>
      </p:sp>
      <p:sp>
        <p:nvSpPr>
          <p:cNvPr id="31" name="Text 28"/>
          <p:cNvSpPr/>
          <p:nvPr/>
        </p:nvSpPr>
        <p:spPr>
          <a:xfrm>
            <a:off x="8425220" y="6127194"/>
            <a:ext cx="3380303" cy="577691"/>
          </a:xfrm>
          <a:prstGeom prst="rect">
            <a:avLst/>
          </a:prstGeom>
          <a:noFill/>
        </p:spPr>
        <p:txBody>
          <a:bodyPr wrap="square" lIns="0" tIns="0" rIns="0" bIns="0" rtlCol="0" anchor="t"/>
          <a:lstStyle/>
          <a:p>
            <a:pPr marL="0" indent="0" algn="l">
              <a:lnSpc>
                <a:spcPts val="1100"/>
              </a:lnSpc>
              <a:buNone/>
            </a:pPr>
            <a:r>
              <a:rPr lang="en-US" sz="90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Experience firsthand how Merciglobal Cloud ERP addresses your specific challenges. Our team will conduct a detailed assessment of your current operations and demonstrate how the system would work in your environment.</a:t>
            </a:r>
            <a:endParaRPr lang="en-US" sz="900" dirty="0"/>
          </a:p>
        </p:txBody>
      </p:sp>
      <p:sp>
        <p:nvSpPr>
          <p:cNvPr id="32" name="Text 29"/>
          <p:cNvSpPr/>
          <p:nvPr/>
        </p:nvSpPr>
        <p:spPr>
          <a:xfrm>
            <a:off x="8425220" y="6764298"/>
            <a:ext cx="3380303" cy="144423"/>
          </a:xfrm>
          <a:prstGeom prst="rect">
            <a:avLst/>
          </a:prstGeom>
          <a:noFill/>
        </p:spPr>
        <p:txBody>
          <a:bodyPr wrap="none" lIns="0" tIns="0" rIns="0" bIns="0" rtlCol="0" anchor="t"/>
          <a:lstStyle/>
          <a:p>
            <a:pPr marL="0" indent="0" algn="l">
              <a:lnSpc>
                <a:spcPts val="1100"/>
              </a:lnSpc>
              <a:buNone/>
            </a:pPr>
            <a:r>
              <a:rPr lang="en-US" sz="90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Contact us to begin your digital transformation journey.</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212425" y="1348383"/>
            <a:ext cx="3178493" cy="325160"/>
          </a:xfrm>
          <a:prstGeom prst="rect">
            <a:avLst/>
          </a:prstGeom>
          <a:noFill/>
        </p:spPr>
        <p:txBody>
          <a:bodyPr wrap="none" lIns="0" tIns="0" rIns="0" bIns="0" rtlCol="0" anchor="t"/>
          <a:lstStyle/>
          <a:p>
            <a:pPr marL="0" indent="0" algn="l">
              <a:lnSpc>
                <a:spcPts val="2550"/>
              </a:lnSpc>
              <a:buNone/>
            </a:pPr>
            <a:r>
              <a:rPr lang="en-US" sz="2000" dirty="0">
                <a:solidFill>
                  <a:srgbClr val="272D45"/>
                </a:solidFill>
                <a:latin typeface="Kanit Light" pitchFamily="34" charset="0"/>
                <a:ea typeface="Kanit Light" pitchFamily="34" charset="-122"/>
                <a:cs typeface="Kanit Light" pitchFamily="34" charset="-120"/>
              </a:rPr>
              <a:t>Operational Realities in EPC</a:t>
            </a:r>
            <a:endParaRPr lang="en-US" sz="2000" dirty="0"/>
          </a:p>
        </p:txBody>
      </p:sp>
      <p:pic>
        <p:nvPicPr>
          <p:cNvPr id="3" name="Image 0" descr="preencoded.png"/>
          <p:cNvPicPr>
            <a:picLocks noChangeAspect="1"/>
          </p:cNvPicPr>
          <p:nvPr/>
        </p:nvPicPr>
        <p:blipFill>
          <a:blip r:embed="rId1"/>
          <a:stretch>
            <a:fillRect/>
          </a:stretch>
        </p:blipFill>
        <p:spPr>
          <a:xfrm>
            <a:off x="10410349" y="1355169"/>
            <a:ext cx="1015008" cy="379095"/>
          </a:xfrm>
          <a:prstGeom prst="rect">
            <a:avLst/>
          </a:prstGeom>
        </p:spPr>
      </p:pic>
      <p:sp>
        <p:nvSpPr>
          <p:cNvPr id="4" name="Text 1"/>
          <p:cNvSpPr/>
          <p:nvPr/>
        </p:nvSpPr>
        <p:spPr>
          <a:xfrm>
            <a:off x="3212425" y="1905952"/>
            <a:ext cx="3975735" cy="760809"/>
          </a:xfrm>
          <a:prstGeom prst="rect">
            <a:avLst/>
          </a:prstGeom>
          <a:noFill/>
        </p:spPr>
        <p:txBody>
          <a:bodyPr wrap="square" lIns="0" tIns="0" rIns="0" bIns="0" rtlCol="0" anchor="t"/>
          <a:lstStyle/>
          <a:p>
            <a:pPr marL="0" indent="0" algn="l">
              <a:lnSpc>
                <a:spcPts val="950"/>
              </a:lnSpc>
              <a:buNone/>
            </a:pPr>
            <a:r>
              <a:rPr lang="en-US" sz="8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EPC industry operates in one of the most demanding business environments, where complexity is the norm rather than the exception. Organizations routinely juggle multiple concurrent projects, each with its own timelines, budgets, and resource requirements. This creates a perfect storm of operational challenges that traditional management approaches simply cannot address.</a:t>
            </a:r>
            <a:endParaRPr lang="en-US" sz="800" dirty="0"/>
          </a:p>
        </p:txBody>
      </p:sp>
      <p:sp>
        <p:nvSpPr>
          <p:cNvPr id="5" name="Shape 2"/>
          <p:cNvSpPr/>
          <p:nvPr/>
        </p:nvSpPr>
        <p:spPr>
          <a:xfrm>
            <a:off x="3212425" y="2728079"/>
            <a:ext cx="3975735" cy="709017"/>
          </a:xfrm>
          <a:prstGeom prst="roundRect">
            <a:avLst>
              <a:gd name="adj" fmla="val 10317"/>
            </a:avLst>
          </a:prstGeom>
          <a:solidFill>
            <a:srgbClr val="FFFFFF"/>
          </a:solidFill>
          <a:ln w="15240">
            <a:solidFill>
              <a:srgbClr val="C5D2CF"/>
            </a:solidFill>
            <a:prstDash val="solid"/>
          </a:ln>
        </p:spPr>
      </p:sp>
      <p:sp>
        <p:nvSpPr>
          <p:cNvPr id="6" name="Shape 3"/>
          <p:cNvSpPr/>
          <p:nvPr/>
        </p:nvSpPr>
        <p:spPr>
          <a:xfrm>
            <a:off x="3197185" y="2728079"/>
            <a:ext cx="60960" cy="709017"/>
          </a:xfrm>
          <a:prstGeom prst="roundRect">
            <a:avLst>
              <a:gd name="adj" fmla="val 71691"/>
            </a:avLst>
          </a:prstGeom>
          <a:solidFill>
            <a:srgbClr val="437066"/>
          </a:solidFill>
        </p:spPr>
      </p:sp>
      <p:sp>
        <p:nvSpPr>
          <p:cNvPr id="7" name="Text 4"/>
          <p:cNvSpPr/>
          <p:nvPr/>
        </p:nvSpPr>
        <p:spPr>
          <a:xfrm>
            <a:off x="3377327" y="2847261"/>
            <a:ext cx="1615797" cy="162520"/>
          </a:xfrm>
          <a:prstGeom prst="rect">
            <a:avLst/>
          </a:prstGeom>
          <a:noFill/>
        </p:spPr>
        <p:txBody>
          <a:bodyPr wrap="none" lIns="0" tIns="0" rIns="0" bIns="0" rtlCol="0" anchor="t"/>
          <a:lstStyle/>
          <a:p>
            <a:pPr marL="0" indent="0" algn="l">
              <a:lnSpc>
                <a:spcPts val="1250"/>
              </a:lnSpc>
              <a:buNone/>
            </a:pPr>
            <a:r>
              <a:rPr lang="en-US" sz="1000" dirty="0">
                <a:solidFill>
                  <a:srgbClr val="2C3249"/>
                </a:solidFill>
                <a:latin typeface="Kanit Light" pitchFamily="34" charset="0"/>
                <a:ea typeface="Kanit Light" pitchFamily="34" charset="-122"/>
                <a:cs typeface="Kanit Light" pitchFamily="34" charset="-120"/>
              </a:rPr>
              <a:t>Multiple Concurrent Projects</a:t>
            </a:r>
            <a:endParaRPr lang="en-US" sz="1000" dirty="0"/>
          </a:p>
        </p:txBody>
      </p:sp>
      <p:sp>
        <p:nvSpPr>
          <p:cNvPr id="8" name="Text 5"/>
          <p:cNvSpPr/>
          <p:nvPr/>
        </p:nvSpPr>
        <p:spPr>
          <a:xfrm>
            <a:off x="3377327" y="3064312"/>
            <a:ext cx="3691652" cy="253603"/>
          </a:xfrm>
          <a:prstGeom prst="rect">
            <a:avLst/>
          </a:prstGeom>
          <a:noFill/>
        </p:spPr>
        <p:txBody>
          <a:bodyPr wrap="square" lIns="0" tIns="0" rIns="0" bIns="0" rtlCol="0" anchor="t"/>
          <a:lstStyle/>
          <a:p>
            <a:pPr marL="0" indent="0" algn="l">
              <a:lnSpc>
                <a:spcPts val="950"/>
              </a:lnSpc>
              <a:buNone/>
            </a:pPr>
            <a:r>
              <a:rPr lang="en-US" sz="8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Shared resources across projects lead to allocation conflicts and scheduling complexity</a:t>
            </a:r>
            <a:endParaRPr lang="en-US" sz="800" dirty="0"/>
          </a:p>
        </p:txBody>
      </p:sp>
      <p:sp>
        <p:nvSpPr>
          <p:cNvPr id="9" name="Shape 6"/>
          <p:cNvSpPr/>
          <p:nvPr/>
        </p:nvSpPr>
        <p:spPr>
          <a:xfrm>
            <a:off x="3212425" y="3491627"/>
            <a:ext cx="3975735" cy="709017"/>
          </a:xfrm>
          <a:prstGeom prst="roundRect">
            <a:avLst>
              <a:gd name="adj" fmla="val 10317"/>
            </a:avLst>
          </a:prstGeom>
          <a:solidFill>
            <a:srgbClr val="FFFFFF"/>
          </a:solidFill>
          <a:ln w="15240">
            <a:solidFill>
              <a:srgbClr val="C5D2CF"/>
            </a:solidFill>
            <a:prstDash val="solid"/>
          </a:ln>
        </p:spPr>
      </p:sp>
      <p:sp>
        <p:nvSpPr>
          <p:cNvPr id="10" name="Shape 7"/>
          <p:cNvSpPr/>
          <p:nvPr/>
        </p:nvSpPr>
        <p:spPr>
          <a:xfrm>
            <a:off x="3197185" y="3491627"/>
            <a:ext cx="60960" cy="709017"/>
          </a:xfrm>
          <a:prstGeom prst="roundRect">
            <a:avLst>
              <a:gd name="adj" fmla="val 71691"/>
            </a:avLst>
          </a:prstGeom>
          <a:solidFill>
            <a:srgbClr val="437066"/>
          </a:solidFill>
        </p:spPr>
      </p:sp>
      <p:sp>
        <p:nvSpPr>
          <p:cNvPr id="11" name="Text 8"/>
          <p:cNvSpPr/>
          <p:nvPr/>
        </p:nvSpPr>
        <p:spPr>
          <a:xfrm>
            <a:off x="3377327" y="3610808"/>
            <a:ext cx="1300639" cy="162520"/>
          </a:xfrm>
          <a:prstGeom prst="rect">
            <a:avLst/>
          </a:prstGeom>
          <a:noFill/>
        </p:spPr>
        <p:txBody>
          <a:bodyPr wrap="none" lIns="0" tIns="0" rIns="0" bIns="0" rtlCol="0" anchor="t"/>
          <a:lstStyle/>
          <a:p>
            <a:pPr marL="0" indent="0" algn="l">
              <a:lnSpc>
                <a:spcPts val="1250"/>
              </a:lnSpc>
              <a:buNone/>
            </a:pPr>
            <a:r>
              <a:rPr lang="en-US" sz="1000" dirty="0">
                <a:solidFill>
                  <a:srgbClr val="2C3249"/>
                </a:solidFill>
                <a:latin typeface="Kanit Light" pitchFamily="34" charset="0"/>
                <a:ea typeface="Kanit Light" pitchFamily="34" charset="-122"/>
                <a:cs typeface="Kanit Light" pitchFamily="34" charset="-120"/>
              </a:rPr>
              <a:t>BOQ Visibility Gaps</a:t>
            </a:r>
            <a:endParaRPr lang="en-US" sz="1000" dirty="0"/>
          </a:p>
        </p:txBody>
      </p:sp>
      <p:sp>
        <p:nvSpPr>
          <p:cNvPr id="12" name="Text 9"/>
          <p:cNvSpPr/>
          <p:nvPr/>
        </p:nvSpPr>
        <p:spPr>
          <a:xfrm>
            <a:off x="3377327" y="3827859"/>
            <a:ext cx="3691652" cy="253603"/>
          </a:xfrm>
          <a:prstGeom prst="rect">
            <a:avLst/>
          </a:prstGeom>
          <a:noFill/>
        </p:spPr>
        <p:txBody>
          <a:bodyPr wrap="square" lIns="0" tIns="0" rIns="0" bIns="0" rtlCol="0" anchor="t"/>
          <a:lstStyle/>
          <a:p>
            <a:pPr marL="0" indent="0" algn="l">
              <a:lnSpc>
                <a:spcPts val="950"/>
              </a:lnSpc>
              <a:buNone/>
            </a:pPr>
            <a:r>
              <a:rPr lang="en-US" sz="8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Disconnect between Bill of Quantities planning and actual execution creates cost overruns</a:t>
            </a:r>
            <a:endParaRPr lang="en-US" sz="800" dirty="0"/>
          </a:p>
        </p:txBody>
      </p:sp>
      <p:sp>
        <p:nvSpPr>
          <p:cNvPr id="13" name="Shape 10"/>
          <p:cNvSpPr/>
          <p:nvPr/>
        </p:nvSpPr>
        <p:spPr>
          <a:xfrm>
            <a:off x="3212425" y="4255175"/>
            <a:ext cx="3975735" cy="582216"/>
          </a:xfrm>
          <a:prstGeom prst="roundRect">
            <a:avLst>
              <a:gd name="adj" fmla="val 12564"/>
            </a:avLst>
          </a:prstGeom>
          <a:solidFill>
            <a:srgbClr val="FFFFFF"/>
          </a:solidFill>
          <a:ln w="15240">
            <a:solidFill>
              <a:srgbClr val="C5D2CF"/>
            </a:solidFill>
            <a:prstDash val="solid"/>
          </a:ln>
        </p:spPr>
      </p:sp>
      <p:sp>
        <p:nvSpPr>
          <p:cNvPr id="14" name="Shape 11"/>
          <p:cNvSpPr/>
          <p:nvPr/>
        </p:nvSpPr>
        <p:spPr>
          <a:xfrm>
            <a:off x="3197185" y="4255175"/>
            <a:ext cx="60960" cy="582216"/>
          </a:xfrm>
          <a:prstGeom prst="roundRect">
            <a:avLst>
              <a:gd name="adj" fmla="val 71691"/>
            </a:avLst>
          </a:prstGeom>
          <a:solidFill>
            <a:srgbClr val="437066"/>
          </a:solidFill>
        </p:spPr>
      </p:sp>
      <p:sp>
        <p:nvSpPr>
          <p:cNvPr id="15" name="Text 12"/>
          <p:cNvSpPr/>
          <p:nvPr/>
        </p:nvSpPr>
        <p:spPr>
          <a:xfrm>
            <a:off x="3377327" y="4374356"/>
            <a:ext cx="1300639" cy="162520"/>
          </a:xfrm>
          <a:prstGeom prst="rect">
            <a:avLst/>
          </a:prstGeom>
          <a:noFill/>
        </p:spPr>
        <p:txBody>
          <a:bodyPr wrap="none" lIns="0" tIns="0" rIns="0" bIns="0" rtlCol="0" anchor="t"/>
          <a:lstStyle/>
          <a:p>
            <a:pPr marL="0" indent="0" algn="l">
              <a:lnSpc>
                <a:spcPts val="1250"/>
              </a:lnSpc>
              <a:buNone/>
            </a:pPr>
            <a:r>
              <a:rPr lang="en-US" sz="1000" dirty="0">
                <a:solidFill>
                  <a:srgbClr val="2C3249"/>
                </a:solidFill>
                <a:latin typeface="Kanit Light" pitchFamily="34" charset="0"/>
                <a:ea typeface="Kanit Light" pitchFamily="34" charset="-122"/>
                <a:cs typeface="Kanit Light" pitchFamily="34" charset="-120"/>
              </a:rPr>
              <a:t>Procurement Delays</a:t>
            </a:r>
            <a:endParaRPr lang="en-US" sz="1000" dirty="0"/>
          </a:p>
        </p:txBody>
      </p:sp>
      <p:sp>
        <p:nvSpPr>
          <p:cNvPr id="16" name="Text 13"/>
          <p:cNvSpPr/>
          <p:nvPr/>
        </p:nvSpPr>
        <p:spPr>
          <a:xfrm>
            <a:off x="3377327" y="4591407"/>
            <a:ext cx="3691652" cy="126802"/>
          </a:xfrm>
          <a:prstGeom prst="rect">
            <a:avLst/>
          </a:prstGeom>
          <a:noFill/>
        </p:spPr>
        <p:txBody>
          <a:bodyPr wrap="none" lIns="0" tIns="0" rIns="0" bIns="0" rtlCol="0" anchor="t"/>
          <a:lstStyle/>
          <a:p>
            <a:pPr marL="0" indent="0" algn="l">
              <a:lnSpc>
                <a:spcPts val="950"/>
              </a:lnSpc>
              <a:buNone/>
            </a:pPr>
            <a:r>
              <a:rPr lang="en-US" sz="8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Material delivery uncertainties directly impact critical path schedules</a:t>
            </a:r>
            <a:endParaRPr lang="en-US" sz="800" dirty="0"/>
          </a:p>
        </p:txBody>
      </p:sp>
      <p:sp>
        <p:nvSpPr>
          <p:cNvPr id="17" name="Shape 14"/>
          <p:cNvSpPr/>
          <p:nvPr/>
        </p:nvSpPr>
        <p:spPr>
          <a:xfrm>
            <a:off x="3212425" y="4891921"/>
            <a:ext cx="3975735" cy="582216"/>
          </a:xfrm>
          <a:prstGeom prst="roundRect">
            <a:avLst>
              <a:gd name="adj" fmla="val 12564"/>
            </a:avLst>
          </a:prstGeom>
          <a:solidFill>
            <a:srgbClr val="FFFFFF"/>
          </a:solidFill>
          <a:ln w="15240">
            <a:solidFill>
              <a:srgbClr val="C5D2CF"/>
            </a:solidFill>
            <a:prstDash val="solid"/>
          </a:ln>
        </p:spPr>
      </p:sp>
      <p:sp>
        <p:nvSpPr>
          <p:cNvPr id="18" name="Shape 15"/>
          <p:cNvSpPr/>
          <p:nvPr/>
        </p:nvSpPr>
        <p:spPr>
          <a:xfrm>
            <a:off x="3197185" y="4891921"/>
            <a:ext cx="60960" cy="582216"/>
          </a:xfrm>
          <a:prstGeom prst="roundRect">
            <a:avLst>
              <a:gd name="adj" fmla="val 71691"/>
            </a:avLst>
          </a:prstGeom>
          <a:solidFill>
            <a:srgbClr val="437066"/>
          </a:solidFill>
        </p:spPr>
      </p:sp>
      <p:sp>
        <p:nvSpPr>
          <p:cNvPr id="19" name="Text 16"/>
          <p:cNvSpPr/>
          <p:nvPr/>
        </p:nvSpPr>
        <p:spPr>
          <a:xfrm>
            <a:off x="3377327" y="5011103"/>
            <a:ext cx="1300639" cy="162520"/>
          </a:xfrm>
          <a:prstGeom prst="rect">
            <a:avLst/>
          </a:prstGeom>
          <a:noFill/>
        </p:spPr>
        <p:txBody>
          <a:bodyPr wrap="none" lIns="0" tIns="0" rIns="0" bIns="0" rtlCol="0" anchor="t"/>
          <a:lstStyle/>
          <a:p>
            <a:pPr marL="0" indent="0" algn="l">
              <a:lnSpc>
                <a:spcPts val="1250"/>
              </a:lnSpc>
              <a:buNone/>
            </a:pPr>
            <a:r>
              <a:rPr lang="en-US" sz="1000" dirty="0">
                <a:solidFill>
                  <a:srgbClr val="2C3249"/>
                </a:solidFill>
                <a:latin typeface="Kanit Light" pitchFamily="34" charset="0"/>
                <a:ea typeface="Kanit Light" pitchFamily="34" charset="-122"/>
                <a:cs typeface="Kanit Light" pitchFamily="34" charset="-120"/>
              </a:rPr>
              <a:t>Departmental Silos</a:t>
            </a:r>
            <a:endParaRPr lang="en-US" sz="1000" dirty="0"/>
          </a:p>
        </p:txBody>
      </p:sp>
      <p:sp>
        <p:nvSpPr>
          <p:cNvPr id="20" name="Text 17"/>
          <p:cNvSpPr/>
          <p:nvPr/>
        </p:nvSpPr>
        <p:spPr>
          <a:xfrm>
            <a:off x="3377327" y="5228153"/>
            <a:ext cx="3691652" cy="126802"/>
          </a:xfrm>
          <a:prstGeom prst="rect">
            <a:avLst/>
          </a:prstGeom>
          <a:noFill/>
        </p:spPr>
        <p:txBody>
          <a:bodyPr wrap="none" lIns="0" tIns="0" rIns="0" bIns="0" rtlCol="0" anchor="t"/>
          <a:lstStyle/>
          <a:p>
            <a:pPr marL="0" indent="0" algn="l">
              <a:lnSpc>
                <a:spcPts val="950"/>
              </a:lnSpc>
              <a:buNone/>
            </a:pPr>
            <a:r>
              <a:rPr lang="en-US" sz="8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Fragmented data across teams prevents holistic project understanding</a:t>
            </a:r>
            <a:endParaRPr lang="en-US" sz="800" dirty="0"/>
          </a:p>
        </p:txBody>
      </p:sp>
      <p:sp>
        <p:nvSpPr>
          <p:cNvPr id="21" name="Shape 18"/>
          <p:cNvSpPr/>
          <p:nvPr/>
        </p:nvSpPr>
        <p:spPr>
          <a:xfrm>
            <a:off x="3212425" y="5528667"/>
            <a:ext cx="3975735" cy="582216"/>
          </a:xfrm>
          <a:prstGeom prst="roundRect">
            <a:avLst>
              <a:gd name="adj" fmla="val 12564"/>
            </a:avLst>
          </a:prstGeom>
          <a:solidFill>
            <a:srgbClr val="FFFFFF"/>
          </a:solidFill>
          <a:ln w="15240">
            <a:solidFill>
              <a:srgbClr val="C5D2CF"/>
            </a:solidFill>
            <a:prstDash val="solid"/>
          </a:ln>
        </p:spPr>
      </p:sp>
      <p:sp>
        <p:nvSpPr>
          <p:cNvPr id="22" name="Shape 19"/>
          <p:cNvSpPr/>
          <p:nvPr/>
        </p:nvSpPr>
        <p:spPr>
          <a:xfrm>
            <a:off x="3197185" y="5528667"/>
            <a:ext cx="60960" cy="582216"/>
          </a:xfrm>
          <a:prstGeom prst="roundRect">
            <a:avLst>
              <a:gd name="adj" fmla="val 71691"/>
            </a:avLst>
          </a:prstGeom>
          <a:solidFill>
            <a:srgbClr val="437066"/>
          </a:solidFill>
        </p:spPr>
      </p:sp>
      <p:sp>
        <p:nvSpPr>
          <p:cNvPr id="23" name="Text 20"/>
          <p:cNvSpPr/>
          <p:nvPr/>
        </p:nvSpPr>
        <p:spPr>
          <a:xfrm>
            <a:off x="3377327" y="5647849"/>
            <a:ext cx="1300639" cy="162520"/>
          </a:xfrm>
          <a:prstGeom prst="rect">
            <a:avLst/>
          </a:prstGeom>
          <a:noFill/>
        </p:spPr>
        <p:txBody>
          <a:bodyPr wrap="none" lIns="0" tIns="0" rIns="0" bIns="0" rtlCol="0" anchor="t"/>
          <a:lstStyle/>
          <a:p>
            <a:pPr marL="0" indent="0" algn="l">
              <a:lnSpc>
                <a:spcPts val="1250"/>
              </a:lnSpc>
              <a:buNone/>
            </a:pPr>
            <a:r>
              <a:rPr lang="en-US" sz="1000" dirty="0">
                <a:solidFill>
                  <a:srgbClr val="2C3249"/>
                </a:solidFill>
                <a:latin typeface="Kanit Light" pitchFamily="34" charset="0"/>
                <a:ea typeface="Kanit Light" pitchFamily="34" charset="-122"/>
                <a:cs typeface="Kanit Light" pitchFamily="34" charset="-120"/>
              </a:rPr>
              <a:t>Limited Cost Control</a:t>
            </a:r>
            <a:endParaRPr lang="en-US" sz="1000" dirty="0"/>
          </a:p>
        </p:txBody>
      </p:sp>
      <p:sp>
        <p:nvSpPr>
          <p:cNvPr id="24" name="Text 21"/>
          <p:cNvSpPr/>
          <p:nvPr/>
        </p:nvSpPr>
        <p:spPr>
          <a:xfrm>
            <a:off x="3377327" y="5864900"/>
            <a:ext cx="3691652" cy="126802"/>
          </a:xfrm>
          <a:prstGeom prst="rect">
            <a:avLst/>
          </a:prstGeom>
          <a:noFill/>
        </p:spPr>
        <p:txBody>
          <a:bodyPr wrap="none" lIns="0" tIns="0" rIns="0" bIns="0" rtlCol="0" anchor="t"/>
          <a:lstStyle/>
          <a:p>
            <a:pPr marL="0" indent="0" algn="l">
              <a:lnSpc>
                <a:spcPts val="950"/>
              </a:lnSpc>
              <a:buNone/>
            </a:pPr>
            <a:r>
              <a:rPr lang="en-US" sz="8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Delayed financial visibility makes proactive intervention impossible</a:t>
            </a:r>
            <a:endParaRPr lang="en-US" sz="800" dirty="0"/>
          </a:p>
        </p:txBody>
      </p:sp>
      <p:sp>
        <p:nvSpPr>
          <p:cNvPr id="25" name="Shape 22"/>
          <p:cNvSpPr/>
          <p:nvPr/>
        </p:nvSpPr>
        <p:spPr>
          <a:xfrm>
            <a:off x="3212425" y="6165413"/>
            <a:ext cx="3975735" cy="709017"/>
          </a:xfrm>
          <a:prstGeom prst="roundRect">
            <a:avLst>
              <a:gd name="adj" fmla="val 10317"/>
            </a:avLst>
          </a:prstGeom>
          <a:solidFill>
            <a:srgbClr val="FFFFFF"/>
          </a:solidFill>
          <a:ln w="15240">
            <a:solidFill>
              <a:srgbClr val="C5D2CF"/>
            </a:solidFill>
            <a:prstDash val="solid"/>
          </a:ln>
        </p:spPr>
      </p:sp>
      <p:sp>
        <p:nvSpPr>
          <p:cNvPr id="26" name="Shape 23"/>
          <p:cNvSpPr/>
          <p:nvPr/>
        </p:nvSpPr>
        <p:spPr>
          <a:xfrm>
            <a:off x="3197185" y="6165413"/>
            <a:ext cx="60960" cy="709017"/>
          </a:xfrm>
          <a:prstGeom prst="roundRect">
            <a:avLst>
              <a:gd name="adj" fmla="val 71691"/>
            </a:avLst>
          </a:prstGeom>
          <a:solidFill>
            <a:srgbClr val="437066"/>
          </a:solidFill>
        </p:spPr>
      </p:sp>
      <p:sp>
        <p:nvSpPr>
          <p:cNvPr id="27" name="Text 24"/>
          <p:cNvSpPr/>
          <p:nvPr/>
        </p:nvSpPr>
        <p:spPr>
          <a:xfrm>
            <a:off x="3377327" y="6284595"/>
            <a:ext cx="1473279" cy="162520"/>
          </a:xfrm>
          <a:prstGeom prst="rect">
            <a:avLst/>
          </a:prstGeom>
          <a:noFill/>
        </p:spPr>
        <p:txBody>
          <a:bodyPr wrap="none" lIns="0" tIns="0" rIns="0" bIns="0" rtlCol="0" anchor="t"/>
          <a:lstStyle/>
          <a:p>
            <a:pPr marL="0" indent="0" algn="l">
              <a:lnSpc>
                <a:spcPts val="1250"/>
              </a:lnSpc>
              <a:buNone/>
            </a:pPr>
            <a:r>
              <a:rPr lang="en-US" sz="1000" dirty="0">
                <a:solidFill>
                  <a:srgbClr val="2C3249"/>
                </a:solidFill>
                <a:latin typeface="Kanit Light" pitchFamily="34" charset="0"/>
                <a:ea typeface="Kanit Light" pitchFamily="34" charset="-122"/>
                <a:cs typeface="Kanit Light" pitchFamily="34" charset="-120"/>
              </a:rPr>
              <a:t>Reactive Decision-Making</a:t>
            </a:r>
            <a:endParaRPr lang="en-US" sz="1000" dirty="0"/>
          </a:p>
        </p:txBody>
      </p:sp>
      <p:sp>
        <p:nvSpPr>
          <p:cNvPr id="28" name="Text 25"/>
          <p:cNvSpPr/>
          <p:nvPr/>
        </p:nvSpPr>
        <p:spPr>
          <a:xfrm>
            <a:off x="3377327" y="6501646"/>
            <a:ext cx="3691652" cy="253603"/>
          </a:xfrm>
          <a:prstGeom prst="rect">
            <a:avLst/>
          </a:prstGeom>
          <a:noFill/>
        </p:spPr>
        <p:txBody>
          <a:bodyPr wrap="square" lIns="0" tIns="0" rIns="0" bIns="0" rtlCol="0" anchor="t"/>
          <a:lstStyle/>
          <a:p>
            <a:pPr marL="0" indent="0" algn="l">
              <a:lnSpc>
                <a:spcPts val="950"/>
              </a:lnSpc>
              <a:buNone/>
            </a:pPr>
            <a:r>
              <a:rPr lang="en-US" sz="8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Lack of real-time data forces management to respond to problems after they occur</a:t>
            </a:r>
            <a:endParaRPr lang="en-US" sz="800" dirty="0"/>
          </a:p>
        </p:txBody>
      </p:sp>
      <p:sp>
        <p:nvSpPr>
          <p:cNvPr id="29" name="Shape 26"/>
          <p:cNvSpPr/>
          <p:nvPr/>
        </p:nvSpPr>
        <p:spPr>
          <a:xfrm>
            <a:off x="7374612" y="1856899"/>
            <a:ext cx="4125754" cy="5078849"/>
          </a:xfrm>
          <a:prstGeom prst="roundRect">
            <a:avLst>
              <a:gd name="adj" fmla="val 1816"/>
            </a:avLst>
          </a:prstGeom>
          <a:solidFill>
            <a:srgbClr val="437066"/>
          </a:solidFill>
        </p:spPr>
      </p:sp>
      <p:sp>
        <p:nvSpPr>
          <p:cNvPr id="30" name="Text 27"/>
          <p:cNvSpPr/>
          <p:nvPr/>
        </p:nvSpPr>
        <p:spPr>
          <a:xfrm>
            <a:off x="7478554" y="1911429"/>
            <a:ext cx="1560790" cy="195024"/>
          </a:xfrm>
          <a:prstGeom prst="rect">
            <a:avLst/>
          </a:prstGeom>
          <a:noFill/>
        </p:spPr>
        <p:txBody>
          <a:bodyPr wrap="none" lIns="0" tIns="0" rIns="0" bIns="0" rtlCol="0" anchor="t"/>
          <a:lstStyle/>
          <a:p>
            <a:pPr marL="0" indent="0" algn="l">
              <a:lnSpc>
                <a:spcPts val="1500"/>
              </a:lnSpc>
              <a:buNone/>
            </a:pPr>
            <a:r>
              <a:rPr lang="en-US" sz="1200" dirty="0">
                <a:solidFill>
                  <a:srgbClr val="FFFFFF"/>
                </a:solidFill>
                <a:latin typeface="Kanit Light" pitchFamily="34" charset="0"/>
                <a:ea typeface="Kanit Light" pitchFamily="34" charset="-122"/>
                <a:cs typeface="Kanit Light" pitchFamily="34" charset="-120"/>
              </a:rPr>
              <a:t>The Consequence</a:t>
            </a:r>
            <a:endParaRPr lang="en-US" sz="1200" dirty="0"/>
          </a:p>
        </p:txBody>
      </p:sp>
      <p:sp>
        <p:nvSpPr>
          <p:cNvPr id="31" name="Text 28"/>
          <p:cNvSpPr/>
          <p:nvPr/>
        </p:nvSpPr>
        <p:spPr>
          <a:xfrm>
            <a:off x="7478554" y="2160984"/>
            <a:ext cx="3917871" cy="507206"/>
          </a:xfrm>
          <a:prstGeom prst="rect">
            <a:avLst/>
          </a:prstGeom>
          <a:noFill/>
        </p:spPr>
        <p:txBody>
          <a:bodyPr wrap="square" lIns="0" tIns="0" rIns="0" bIns="0" rtlCol="0" anchor="t"/>
          <a:lstStyle/>
          <a:p>
            <a:pPr marL="0" indent="0" algn="l">
              <a:lnSpc>
                <a:spcPts val="950"/>
              </a:lnSpc>
              <a:buNone/>
            </a:pPr>
            <a:r>
              <a:rPr lang="en-US" sz="800" b="1"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Margin erosion, project delays, and reduced predictability</a:t>
            </a:r>
            <a:r>
              <a:rPr lang="en-US" sz="800" dirty="0">
                <a:solidFill>
                  <a:srgbClr val="FFFFFF"/>
                </a:solidFill>
                <a:latin typeface="Martel Sans" panose="00000800000000000000" pitchFamily="34" charset="0"/>
                <a:ea typeface="Martel Sans" panose="00000800000000000000" pitchFamily="34" charset="-122"/>
                <a:cs typeface="Martel Sans" panose="00000800000000000000" pitchFamily="34" charset="-120"/>
              </a:rPr>
              <a:t> become inevitable outcomes. Organizations find themselves constantly firefighting rather than executing strategically, leading to customer dissatisfaction and competitive disadvantage.</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68598" y="1053941"/>
            <a:ext cx="4911328" cy="487085"/>
          </a:xfrm>
          <a:prstGeom prst="rect">
            <a:avLst/>
          </a:prstGeom>
          <a:noFill/>
        </p:spPr>
        <p:txBody>
          <a:bodyPr wrap="none" lIns="0" tIns="0" rIns="0" bIns="0" rtlCol="0" anchor="t"/>
          <a:lstStyle/>
          <a:p>
            <a:pPr marL="0" indent="0" algn="l">
              <a:lnSpc>
                <a:spcPts val="3800"/>
              </a:lnSpc>
              <a:buNone/>
            </a:pPr>
            <a:r>
              <a:rPr lang="en-US" sz="3050" dirty="0">
                <a:solidFill>
                  <a:srgbClr val="272D45"/>
                </a:solidFill>
                <a:latin typeface="Kanit Light" pitchFamily="34" charset="0"/>
                <a:ea typeface="Kanit Light" pitchFamily="34" charset="-122"/>
                <a:cs typeface="Kanit Light" pitchFamily="34" charset="-120"/>
              </a:rPr>
              <a:t>Why Traditional Systems Fail</a:t>
            </a:r>
            <a:endParaRPr lang="en-US" sz="3050" dirty="0"/>
          </a:p>
        </p:txBody>
      </p:sp>
      <p:pic>
        <p:nvPicPr>
          <p:cNvPr id="3" name="Image 0" descr="preencoded.png"/>
          <p:cNvPicPr>
            <a:picLocks noChangeAspect="1"/>
          </p:cNvPicPr>
          <p:nvPr/>
        </p:nvPicPr>
        <p:blipFill>
          <a:blip r:embed="rId1"/>
          <a:stretch>
            <a:fillRect/>
          </a:stretch>
        </p:blipFill>
        <p:spPr>
          <a:xfrm>
            <a:off x="11948636" y="1069181"/>
            <a:ext cx="1520666" cy="567928"/>
          </a:xfrm>
          <a:prstGeom prst="rect">
            <a:avLst/>
          </a:prstGeom>
        </p:spPr>
      </p:pic>
      <p:sp>
        <p:nvSpPr>
          <p:cNvPr id="4" name="Text 1"/>
          <p:cNvSpPr/>
          <p:nvPr/>
        </p:nvSpPr>
        <p:spPr>
          <a:xfrm>
            <a:off x="1168598" y="1912382"/>
            <a:ext cx="12293203" cy="445056"/>
          </a:xfrm>
          <a:prstGeom prst="rect">
            <a:avLst/>
          </a:prstGeom>
          <a:noFill/>
        </p:spPr>
        <p:txBody>
          <a:bodyPr wrap="square" lIns="0" tIns="0" rIns="0" bIns="0" rtlCol="0" anchor="t"/>
          <a:lstStyle/>
          <a:p>
            <a:pPr marL="0" indent="0" algn="l">
              <a:lnSpc>
                <a:spcPts val="175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Most EPC organizations attempt to manage their operations using a patchwork of disconnected tools—spreadsheets, standalone accounting software, and department-specific applications. This fragmented approach creates more problems than it solves, leaving critical gaps in visibility, control, and coordination.</a:t>
            </a:r>
            <a:endParaRPr lang="en-US" sz="1200" dirty="0"/>
          </a:p>
        </p:txBody>
      </p:sp>
      <p:sp>
        <p:nvSpPr>
          <p:cNvPr id="5" name="Shape 2"/>
          <p:cNvSpPr/>
          <p:nvPr/>
        </p:nvSpPr>
        <p:spPr>
          <a:xfrm>
            <a:off x="1168598" y="2495074"/>
            <a:ext cx="350758" cy="350758"/>
          </a:xfrm>
          <a:prstGeom prst="roundRect">
            <a:avLst>
              <a:gd name="adj" fmla="val 18667"/>
            </a:avLst>
          </a:prstGeom>
          <a:solidFill>
            <a:srgbClr val="DFECE9"/>
          </a:solidFill>
          <a:ln w="7620">
            <a:solidFill>
              <a:srgbClr val="C5D2CF"/>
            </a:solidFill>
            <a:prstDash val="solid"/>
          </a:ln>
        </p:spPr>
      </p:sp>
      <p:sp>
        <p:nvSpPr>
          <p:cNvPr id="6" name="Text 3"/>
          <p:cNvSpPr/>
          <p:nvPr/>
        </p:nvSpPr>
        <p:spPr>
          <a:xfrm>
            <a:off x="1641753" y="2548652"/>
            <a:ext cx="3427690" cy="243602"/>
          </a:xfrm>
          <a:prstGeom prst="rect">
            <a:avLst/>
          </a:prstGeom>
          <a:noFill/>
        </p:spPr>
        <p:txBody>
          <a:bodyPr wrap="none" lIns="0" tIns="0" rIns="0" bIns="0" rtlCol="0" anchor="t"/>
          <a:lstStyle/>
          <a:p>
            <a:pPr marL="0" indent="0" algn="l">
              <a:lnSpc>
                <a:spcPts val="1900"/>
              </a:lnSpc>
              <a:buNone/>
            </a:pPr>
            <a:r>
              <a:rPr lang="en-US" sz="1500" dirty="0">
                <a:solidFill>
                  <a:srgbClr val="2C3249"/>
                </a:solidFill>
                <a:latin typeface="Kanit Light" pitchFamily="34" charset="0"/>
                <a:ea typeface="Kanit Light" pitchFamily="34" charset="-122"/>
                <a:cs typeface="Kanit Light" pitchFamily="34" charset="-120"/>
              </a:rPr>
              <a:t>Disconnected Tools Across Departments</a:t>
            </a:r>
            <a:endParaRPr lang="en-US" sz="1500" dirty="0"/>
          </a:p>
        </p:txBody>
      </p:sp>
      <p:sp>
        <p:nvSpPr>
          <p:cNvPr id="7" name="Text 4"/>
          <p:cNvSpPr/>
          <p:nvPr/>
        </p:nvSpPr>
        <p:spPr>
          <a:xfrm>
            <a:off x="1641753" y="2865715"/>
            <a:ext cx="11820049" cy="222528"/>
          </a:xfrm>
          <a:prstGeom prst="rect">
            <a:avLst/>
          </a:prstGeom>
          <a:noFill/>
        </p:spPr>
        <p:txBody>
          <a:bodyPr wrap="none" lIns="0" tIns="0" rIns="0" bIns="0" rtlCol="0" anchor="t"/>
          <a:lstStyle/>
          <a:p>
            <a:pPr marL="0" indent="0" algn="l">
              <a:lnSpc>
                <a:spcPts val="175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Engineering uses one system, procurement another, and finance a third—with no seamless data flow between them</a:t>
            </a:r>
            <a:endParaRPr lang="en-US" sz="1200" dirty="0"/>
          </a:p>
        </p:txBody>
      </p:sp>
      <p:sp>
        <p:nvSpPr>
          <p:cNvPr id="8" name="Shape 5"/>
          <p:cNvSpPr/>
          <p:nvPr/>
        </p:nvSpPr>
        <p:spPr>
          <a:xfrm>
            <a:off x="1168598" y="3333036"/>
            <a:ext cx="350758" cy="350758"/>
          </a:xfrm>
          <a:prstGeom prst="roundRect">
            <a:avLst>
              <a:gd name="adj" fmla="val 18667"/>
            </a:avLst>
          </a:prstGeom>
          <a:solidFill>
            <a:srgbClr val="DFECE9"/>
          </a:solidFill>
          <a:ln w="7620">
            <a:solidFill>
              <a:srgbClr val="C5D2CF"/>
            </a:solidFill>
            <a:prstDash val="solid"/>
          </a:ln>
        </p:spPr>
      </p:sp>
      <p:sp>
        <p:nvSpPr>
          <p:cNvPr id="9" name="Text 6"/>
          <p:cNvSpPr/>
          <p:nvPr/>
        </p:nvSpPr>
        <p:spPr>
          <a:xfrm>
            <a:off x="1641753" y="3386614"/>
            <a:ext cx="2933343" cy="243602"/>
          </a:xfrm>
          <a:prstGeom prst="rect">
            <a:avLst/>
          </a:prstGeom>
          <a:noFill/>
        </p:spPr>
        <p:txBody>
          <a:bodyPr wrap="none" lIns="0" tIns="0" rIns="0" bIns="0" rtlCol="0" anchor="t"/>
          <a:lstStyle/>
          <a:p>
            <a:pPr marL="0" indent="0" algn="l">
              <a:lnSpc>
                <a:spcPts val="1900"/>
              </a:lnSpc>
              <a:buNone/>
            </a:pPr>
            <a:r>
              <a:rPr lang="en-US" sz="1500" dirty="0">
                <a:solidFill>
                  <a:srgbClr val="2C3249"/>
                </a:solidFill>
                <a:latin typeface="Kanit Light" pitchFamily="34" charset="0"/>
                <a:ea typeface="Kanit Light" pitchFamily="34" charset="-122"/>
                <a:cs typeface="Kanit Light" pitchFamily="34" charset="-120"/>
              </a:rPr>
              <a:t>Manual BOQ and Material Tracking</a:t>
            </a:r>
            <a:endParaRPr lang="en-US" sz="1500" dirty="0"/>
          </a:p>
        </p:txBody>
      </p:sp>
      <p:sp>
        <p:nvSpPr>
          <p:cNvPr id="10" name="Text 7"/>
          <p:cNvSpPr/>
          <p:nvPr/>
        </p:nvSpPr>
        <p:spPr>
          <a:xfrm>
            <a:off x="1641753" y="3703677"/>
            <a:ext cx="11820049" cy="222528"/>
          </a:xfrm>
          <a:prstGeom prst="rect">
            <a:avLst/>
          </a:prstGeom>
          <a:noFill/>
        </p:spPr>
        <p:txBody>
          <a:bodyPr wrap="none" lIns="0" tIns="0" rIns="0" bIns="0" rtlCol="0" anchor="t"/>
          <a:lstStyle/>
          <a:p>
            <a:pPr marL="0" indent="0" algn="l">
              <a:lnSpc>
                <a:spcPts val="175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Excel-based tracking of quantities and materials leads to version control issues and human errors</a:t>
            </a:r>
            <a:endParaRPr lang="en-US" sz="1200" dirty="0"/>
          </a:p>
        </p:txBody>
      </p:sp>
      <p:sp>
        <p:nvSpPr>
          <p:cNvPr id="11" name="Shape 8"/>
          <p:cNvSpPr/>
          <p:nvPr/>
        </p:nvSpPr>
        <p:spPr>
          <a:xfrm>
            <a:off x="1168598" y="4170998"/>
            <a:ext cx="350758" cy="350758"/>
          </a:xfrm>
          <a:prstGeom prst="roundRect">
            <a:avLst>
              <a:gd name="adj" fmla="val 18667"/>
            </a:avLst>
          </a:prstGeom>
          <a:solidFill>
            <a:srgbClr val="DFECE9"/>
          </a:solidFill>
          <a:ln w="7620">
            <a:solidFill>
              <a:srgbClr val="C5D2CF"/>
            </a:solidFill>
            <a:prstDash val="solid"/>
          </a:ln>
        </p:spPr>
      </p:sp>
      <p:sp>
        <p:nvSpPr>
          <p:cNvPr id="12" name="Text 9"/>
          <p:cNvSpPr/>
          <p:nvPr/>
        </p:nvSpPr>
        <p:spPr>
          <a:xfrm>
            <a:off x="1641753" y="4224576"/>
            <a:ext cx="2751653" cy="243602"/>
          </a:xfrm>
          <a:prstGeom prst="rect">
            <a:avLst/>
          </a:prstGeom>
          <a:noFill/>
        </p:spPr>
        <p:txBody>
          <a:bodyPr wrap="none" lIns="0" tIns="0" rIns="0" bIns="0" rtlCol="0" anchor="t"/>
          <a:lstStyle/>
          <a:p>
            <a:pPr marL="0" indent="0" algn="l">
              <a:lnSpc>
                <a:spcPts val="1900"/>
              </a:lnSpc>
              <a:buNone/>
            </a:pPr>
            <a:r>
              <a:rPr lang="en-US" sz="1500" dirty="0">
                <a:solidFill>
                  <a:srgbClr val="2C3249"/>
                </a:solidFill>
                <a:latin typeface="Kanit Light" pitchFamily="34" charset="0"/>
                <a:ea typeface="Kanit Light" pitchFamily="34" charset="-122"/>
                <a:cs typeface="Kanit Light" pitchFamily="34" charset="-120"/>
              </a:rPr>
              <a:t>Delayed Management Reporting</a:t>
            </a:r>
            <a:endParaRPr lang="en-US" sz="1500" dirty="0"/>
          </a:p>
        </p:txBody>
      </p:sp>
      <p:sp>
        <p:nvSpPr>
          <p:cNvPr id="13" name="Text 10"/>
          <p:cNvSpPr/>
          <p:nvPr/>
        </p:nvSpPr>
        <p:spPr>
          <a:xfrm>
            <a:off x="1641753" y="4541639"/>
            <a:ext cx="11820049" cy="222528"/>
          </a:xfrm>
          <a:prstGeom prst="rect">
            <a:avLst/>
          </a:prstGeom>
          <a:noFill/>
        </p:spPr>
        <p:txBody>
          <a:bodyPr wrap="none" lIns="0" tIns="0" rIns="0" bIns="0" rtlCol="0" anchor="t"/>
          <a:lstStyle/>
          <a:p>
            <a:pPr marL="0" indent="0" algn="l">
              <a:lnSpc>
                <a:spcPts val="175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Critical insights reach decision-makers days or weeks after events occur, making intervention ineffective</a:t>
            </a:r>
            <a:endParaRPr lang="en-US" sz="1200" dirty="0"/>
          </a:p>
        </p:txBody>
      </p:sp>
      <p:sp>
        <p:nvSpPr>
          <p:cNvPr id="14" name="Shape 11"/>
          <p:cNvSpPr/>
          <p:nvPr/>
        </p:nvSpPr>
        <p:spPr>
          <a:xfrm>
            <a:off x="1168598" y="5008959"/>
            <a:ext cx="350758" cy="350758"/>
          </a:xfrm>
          <a:prstGeom prst="roundRect">
            <a:avLst>
              <a:gd name="adj" fmla="val 18667"/>
            </a:avLst>
          </a:prstGeom>
          <a:solidFill>
            <a:srgbClr val="DFECE9"/>
          </a:solidFill>
          <a:ln w="7620">
            <a:solidFill>
              <a:srgbClr val="C5D2CF"/>
            </a:solidFill>
            <a:prstDash val="solid"/>
          </a:ln>
        </p:spPr>
      </p:sp>
      <p:sp>
        <p:nvSpPr>
          <p:cNvPr id="15" name="Text 12"/>
          <p:cNvSpPr/>
          <p:nvPr/>
        </p:nvSpPr>
        <p:spPr>
          <a:xfrm>
            <a:off x="1641753" y="5062537"/>
            <a:ext cx="3729276" cy="243602"/>
          </a:xfrm>
          <a:prstGeom prst="rect">
            <a:avLst/>
          </a:prstGeom>
          <a:noFill/>
        </p:spPr>
        <p:txBody>
          <a:bodyPr wrap="none" lIns="0" tIns="0" rIns="0" bIns="0" rtlCol="0" anchor="t"/>
          <a:lstStyle/>
          <a:p>
            <a:pPr marL="0" indent="0" algn="l">
              <a:lnSpc>
                <a:spcPts val="1900"/>
              </a:lnSpc>
              <a:buNone/>
            </a:pPr>
            <a:r>
              <a:rPr lang="en-US" sz="1500" dirty="0">
                <a:solidFill>
                  <a:srgbClr val="2C3249"/>
                </a:solidFill>
                <a:latin typeface="Kanit Light" pitchFamily="34" charset="0"/>
                <a:ea typeface="Kanit Light" pitchFamily="34" charset="-122"/>
                <a:cs typeface="Kanit Light" pitchFamily="34" charset="-120"/>
              </a:rPr>
              <a:t>Weak Engineering–Procurement Integration</a:t>
            </a:r>
            <a:endParaRPr lang="en-US" sz="1500" dirty="0"/>
          </a:p>
        </p:txBody>
      </p:sp>
      <p:sp>
        <p:nvSpPr>
          <p:cNvPr id="16" name="Text 13"/>
          <p:cNvSpPr/>
          <p:nvPr/>
        </p:nvSpPr>
        <p:spPr>
          <a:xfrm>
            <a:off x="1641753" y="5379601"/>
            <a:ext cx="11820049" cy="222528"/>
          </a:xfrm>
          <a:prstGeom prst="rect">
            <a:avLst/>
          </a:prstGeom>
          <a:noFill/>
        </p:spPr>
        <p:txBody>
          <a:bodyPr wrap="none" lIns="0" tIns="0" rIns="0" bIns="0" rtlCol="0" anchor="t"/>
          <a:lstStyle/>
          <a:p>
            <a:pPr marL="0" indent="0" algn="l">
              <a:lnSpc>
                <a:spcPts val="175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Design changes don't automatically trigger procurement updates, causing material mismatches</a:t>
            </a:r>
            <a:endParaRPr lang="en-US" sz="1200" dirty="0"/>
          </a:p>
        </p:txBody>
      </p:sp>
      <p:sp>
        <p:nvSpPr>
          <p:cNvPr id="17" name="Shape 14"/>
          <p:cNvSpPr/>
          <p:nvPr/>
        </p:nvSpPr>
        <p:spPr>
          <a:xfrm>
            <a:off x="1168598" y="5846921"/>
            <a:ext cx="350758" cy="350758"/>
          </a:xfrm>
          <a:prstGeom prst="roundRect">
            <a:avLst>
              <a:gd name="adj" fmla="val 18667"/>
            </a:avLst>
          </a:prstGeom>
          <a:solidFill>
            <a:srgbClr val="DFECE9"/>
          </a:solidFill>
          <a:ln w="7620">
            <a:solidFill>
              <a:srgbClr val="C5D2CF"/>
            </a:solidFill>
            <a:prstDash val="solid"/>
          </a:ln>
        </p:spPr>
      </p:sp>
      <p:sp>
        <p:nvSpPr>
          <p:cNvPr id="18" name="Text 15"/>
          <p:cNvSpPr/>
          <p:nvPr/>
        </p:nvSpPr>
        <p:spPr>
          <a:xfrm>
            <a:off x="1641753" y="5900499"/>
            <a:ext cx="2741057" cy="243602"/>
          </a:xfrm>
          <a:prstGeom prst="rect">
            <a:avLst/>
          </a:prstGeom>
          <a:noFill/>
        </p:spPr>
        <p:txBody>
          <a:bodyPr wrap="none" lIns="0" tIns="0" rIns="0" bIns="0" rtlCol="0" anchor="t"/>
          <a:lstStyle/>
          <a:p>
            <a:pPr marL="0" indent="0" algn="l">
              <a:lnSpc>
                <a:spcPts val="1900"/>
              </a:lnSpc>
              <a:buNone/>
            </a:pPr>
            <a:r>
              <a:rPr lang="en-US" sz="1500" dirty="0">
                <a:solidFill>
                  <a:srgbClr val="2C3249"/>
                </a:solidFill>
                <a:latin typeface="Kanit Light" pitchFamily="34" charset="0"/>
                <a:ea typeface="Kanit Light" pitchFamily="34" charset="-122"/>
                <a:cs typeface="Kanit Light" pitchFamily="34" charset="-120"/>
              </a:rPr>
              <a:t>No Unified Project-Wise Costing</a:t>
            </a:r>
            <a:endParaRPr lang="en-US" sz="1500" dirty="0"/>
          </a:p>
        </p:txBody>
      </p:sp>
      <p:sp>
        <p:nvSpPr>
          <p:cNvPr id="19" name="Text 16"/>
          <p:cNvSpPr/>
          <p:nvPr/>
        </p:nvSpPr>
        <p:spPr>
          <a:xfrm>
            <a:off x="1641753" y="6217563"/>
            <a:ext cx="11820049" cy="222528"/>
          </a:xfrm>
          <a:prstGeom prst="rect">
            <a:avLst/>
          </a:prstGeom>
          <a:noFill/>
        </p:spPr>
        <p:txBody>
          <a:bodyPr wrap="none" lIns="0" tIns="0" rIns="0" bIns="0" rtlCol="0" anchor="t"/>
          <a:lstStyle/>
          <a:p>
            <a:pPr marL="0" indent="0" algn="l">
              <a:lnSpc>
                <a:spcPts val="1750"/>
              </a:lnSpc>
              <a:buNone/>
            </a:pP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True project profitability remains hidden until project closure—too late to course-correct</a:t>
            </a:r>
            <a:endParaRPr lang="en-US" sz="1200" dirty="0"/>
          </a:p>
        </p:txBody>
      </p:sp>
      <p:sp>
        <p:nvSpPr>
          <p:cNvPr id="20" name="Text 17"/>
          <p:cNvSpPr/>
          <p:nvPr/>
        </p:nvSpPr>
        <p:spPr>
          <a:xfrm>
            <a:off x="1402437" y="6715363"/>
            <a:ext cx="12059364" cy="445056"/>
          </a:xfrm>
          <a:prstGeom prst="rect">
            <a:avLst/>
          </a:prstGeom>
          <a:noFill/>
        </p:spPr>
        <p:txBody>
          <a:bodyPr wrap="square" lIns="0" tIns="0" rIns="0" bIns="0" rtlCol="0" anchor="t"/>
          <a:lstStyle/>
          <a:p>
            <a:pPr marL="0" indent="0" algn="l">
              <a:lnSpc>
                <a:spcPts val="1750"/>
              </a:lnSpc>
              <a:buNone/>
            </a:pPr>
            <a:r>
              <a:rPr lang="en-US" sz="120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EPC requires a project-driven ERP—not a generic accounting system.</a:t>
            </a:r>
            <a:r>
              <a:rPr lang="en-US" sz="12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The unique nature of project-based operations demands purpose-built solutions that understand the interconnected nature of engineering, procurement, and construction activities.</a:t>
            </a:r>
            <a:endParaRPr lang="en-US" sz="1200" dirty="0"/>
          </a:p>
        </p:txBody>
      </p:sp>
      <p:sp>
        <p:nvSpPr>
          <p:cNvPr id="21" name="Shape 18"/>
          <p:cNvSpPr/>
          <p:nvPr/>
        </p:nvSpPr>
        <p:spPr>
          <a:xfrm>
            <a:off x="1168598" y="6577727"/>
            <a:ext cx="22860" cy="720328"/>
          </a:xfrm>
          <a:prstGeom prst="rect">
            <a:avLst/>
          </a:prstGeom>
          <a:solidFill>
            <a:srgbClr val="437066"/>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619851" y="1711762"/>
            <a:ext cx="6184940" cy="372070"/>
          </a:xfrm>
          <a:prstGeom prst="rect">
            <a:avLst/>
          </a:prstGeom>
          <a:noFill/>
        </p:spPr>
        <p:txBody>
          <a:bodyPr wrap="none" lIns="0" tIns="0" rIns="0" bIns="0" rtlCol="0" anchor="t"/>
          <a:lstStyle/>
          <a:p>
            <a:pPr marL="0" indent="0" algn="l">
              <a:lnSpc>
                <a:spcPts val="2900"/>
              </a:lnSpc>
              <a:buNone/>
            </a:pPr>
            <a:r>
              <a:rPr lang="en-US" sz="2300" dirty="0">
                <a:solidFill>
                  <a:srgbClr val="272D45"/>
                </a:solidFill>
                <a:latin typeface="Kanit Light" pitchFamily="34" charset="0"/>
                <a:ea typeface="Kanit Light" pitchFamily="34" charset="-122"/>
                <a:cs typeface="Kanit Light" pitchFamily="34" charset="-120"/>
              </a:rPr>
              <a:t>Transformation Through Merciglobal Cloud ERP</a:t>
            </a:r>
            <a:endParaRPr lang="en-US" sz="2300" dirty="0"/>
          </a:p>
        </p:txBody>
      </p:sp>
      <p:pic>
        <p:nvPicPr>
          <p:cNvPr id="3" name="Image 0" descr="preencoded.png"/>
          <p:cNvPicPr>
            <a:picLocks noChangeAspect="1"/>
          </p:cNvPicPr>
          <p:nvPr/>
        </p:nvPicPr>
        <p:blipFill>
          <a:blip r:embed="rId1"/>
          <a:stretch>
            <a:fillRect/>
          </a:stretch>
        </p:blipFill>
        <p:spPr>
          <a:xfrm>
            <a:off x="10856357" y="1720691"/>
            <a:ext cx="1161574" cy="433745"/>
          </a:xfrm>
          <a:prstGeom prst="rect">
            <a:avLst/>
          </a:prstGeom>
        </p:spPr>
      </p:pic>
      <p:pic>
        <p:nvPicPr>
          <p:cNvPr id="4" name="Image 1" descr="preencoded.png"/>
          <p:cNvPicPr>
            <a:picLocks noChangeAspect="1"/>
          </p:cNvPicPr>
          <p:nvPr/>
        </p:nvPicPr>
        <p:blipFill>
          <a:blip r:embed="rId2"/>
          <a:stretch>
            <a:fillRect/>
          </a:stretch>
        </p:blipFill>
        <p:spPr>
          <a:xfrm>
            <a:off x="2619851" y="2315170"/>
            <a:ext cx="661273" cy="661273"/>
          </a:xfrm>
          <a:prstGeom prst="rect">
            <a:avLst/>
          </a:prstGeom>
        </p:spPr>
      </p:pic>
      <p:sp>
        <p:nvSpPr>
          <p:cNvPr id="5" name="Text 1"/>
          <p:cNvSpPr/>
          <p:nvPr/>
        </p:nvSpPr>
        <p:spPr>
          <a:xfrm>
            <a:off x="3370421" y="2315170"/>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Before: Manual Tender Costing</a:t>
            </a:r>
            <a:endParaRPr lang="en-US" sz="1150" dirty="0"/>
          </a:p>
        </p:txBody>
      </p:sp>
      <p:sp>
        <p:nvSpPr>
          <p:cNvPr id="6" name="Text 2"/>
          <p:cNvSpPr/>
          <p:nvPr/>
        </p:nvSpPr>
        <p:spPr>
          <a:xfrm>
            <a:off x="3370421" y="2729984"/>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Estimators spend days gathering data from multiple sources, creating spreadsheets prone to errors and inconsistencies</a:t>
            </a:r>
            <a:endParaRPr lang="en-US" sz="900" dirty="0"/>
          </a:p>
        </p:txBody>
      </p:sp>
      <p:pic>
        <p:nvPicPr>
          <p:cNvPr id="7" name="Image 2" descr="preencoded.png"/>
          <p:cNvPicPr>
            <a:picLocks noChangeAspect="1"/>
          </p:cNvPicPr>
          <p:nvPr/>
        </p:nvPicPr>
        <p:blipFill>
          <a:blip r:embed="rId3"/>
          <a:stretch>
            <a:fillRect/>
          </a:stretch>
        </p:blipFill>
        <p:spPr>
          <a:xfrm>
            <a:off x="4989790" y="2315170"/>
            <a:ext cx="661273" cy="661273"/>
          </a:xfrm>
          <a:prstGeom prst="rect">
            <a:avLst/>
          </a:prstGeom>
        </p:spPr>
      </p:pic>
      <p:sp>
        <p:nvSpPr>
          <p:cNvPr id="8" name="Text 3"/>
          <p:cNvSpPr/>
          <p:nvPr/>
        </p:nvSpPr>
        <p:spPr>
          <a:xfrm>
            <a:off x="5740360" y="2315170"/>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After: BOQ-Driven Estimation</a:t>
            </a:r>
            <a:endParaRPr lang="en-US" sz="1150" dirty="0"/>
          </a:p>
        </p:txBody>
      </p:sp>
      <p:sp>
        <p:nvSpPr>
          <p:cNvPr id="9" name="Text 4"/>
          <p:cNvSpPr/>
          <p:nvPr/>
        </p:nvSpPr>
        <p:spPr>
          <a:xfrm>
            <a:off x="5740360" y="2729984"/>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Automated costing pulls from historical data, supplier rates, and resource libraries for accurate, rapid estimates</a:t>
            </a:r>
            <a:endParaRPr lang="en-US" sz="900" dirty="0"/>
          </a:p>
        </p:txBody>
      </p:sp>
      <p:pic>
        <p:nvPicPr>
          <p:cNvPr id="10" name="Image 3" descr="preencoded.png"/>
          <p:cNvPicPr>
            <a:picLocks noChangeAspect="1"/>
          </p:cNvPicPr>
          <p:nvPr/>
        </p:nvPicPr>
        <p:blipFill>
          <a:blip r:embed="rId4"/>
          <a:stretch>
            <a:fillRect/>
          </a:stretch>
        </p:blipFill>
        <p:spPr>
          <a:xfrm>
            <a:off x="7359729" y="2315170"/>
            <a:ext cx="661273" cy="661273"/>
          </a:xfrm>
          <a:prstGeom prst="rect">
            <a:avLst/>
          </a:prstGeom>
        </p:spPr>
      </p:pic>
      <p:sp>
        <p:nvSpPr>
          <p:cNvPr id="11" name="Text 5"/>
          <p:cNvSpPr/>
          <p:nvPr/>
        </p:nvSpPr>
        <p:spPr>
          <a:xfrm>
            <a:off x="8110299" y="2315170"/>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Before: Procurement Uncertainty</a:t>
            </a:r>
            <a:endParaRPr lang="en-US" sz="1150" dirty="0"/>
          </a:p>
        </p:txBody>
      </p:sp>
      <p:sp>
        <p:nvSpPr>
          <p:cNvPr id="12" name="Text 6"/>
          <p:cNvSpPr/>
          <p:nvPr/>
        </p:nvSpPr>
        <p:spPr>
          <a:xfrm>
            <a:off x="8110299" y="2729984"/>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No visibility into vendor lead times or delivery status creates constant expediting and schedule anxiety</a:t>
            </a:r>
            <a:endParaRPr lang="en-US" sz="900" dirty="0"/>
          </a:p>
        </p:txBody>
      </p:sp>
      <p:pic>
        <p:nvPicPr>
          <p:cNvPr id="13" name="Image 4" descr="preencoded.png"/>
          <p:cNvPicPr>
            <a:picLocks noChangeAspect="1"/>
          </p:cNvPicPr>
          <p:nvPr/>
        </p:nvPicPr>
        <p:blipFill>
          <a:blip r:embed="rId5"/>
          <a:stretch>
            <a:fillRect/>
          </a:stretch>
        </p:blipFill>
        <p:spPr>
          <a:xfrm>
            <a:off x="9729668" y="2315170"/>
            <a:ext cx="661392" cy="661392"/>
          </a:xfrm>
          <a:prstGeom prst="rect">
            <a:avLst/>
          </a:prstGeom>
        </p:spPr>
      </p:pic>
      <p:sp>
        <p:nvSpPr>
          <p:cNvPr id="14" name="Text 7"/>
          <p:cNvSpPr/>
          <p:nvPr/>
        </p:nvSpPr>
        <p:spPr>
          <a:xfrm>
            <a:off x="10480358" y="2315170"/>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After: Lead-Time Tracking</a:t>
            </a:r>
            <a:endParaRPr lang="en-US" sz="1150" dirty="0"/>
          </a:p>
        </p:txBody>
      </p:sp>
      <p:sp>
        <p:nvSpPr>
          <p:cNvPr id="15" name="Text 8"/>
          <p:cNvSpPr/>
          <p:nvPr/>
        </p:nvSpPr>
        <p:spPr>
          <a:xfrm>
            <a:off x="10480358" y="2729984"/>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Real-time vendor performance monitoring and delivery tracking enables proactive schedule management</a:t>
            </a:r>
            <a:endParaRPr lang="en-US" sz="900" dirty="0"/>
          </a:p>
        </p:txBody>
      </p:sp>
      <p:pic>
        <p:nvPicPr>
          <p:cNvPr id="16" name="Image 5" descr="preencoded.png"/>
          <p:cNvPicPr>
            <a:picLocks noChangeAspect="1"/>
          </p:cNvPicPr>
          <p:nvPr/>
        </p:nvPicPr>
        <p:blipFill>
          <a:blip r:embed="rId6"/>
          <a:stretch>
            <a:fillRect/>
          </a:stretch>
        </p:blipFill>
        <p:spPr>
          <a:xfrm>
            <a:off x="2619851" y="3634859"/>
            <a:ext cx="661273" cy="661273"/>
          </a:xfrm>
          <a:prstGeom prst="rect">
            <a:avLst/>
          </a:prstGeom>
        </p:spPr>
      </p:pic>
      <p:sp>
        <p:nvSpPr>
          <p:cNvPr id="17" name="Text 9"/>
          <p:cNvSpPr/>
          <p:nvPr/>
        </p:nvSpPr>
        <p:spPr>
          <a:xfrm>
            <a:off x="3370421" y="3634859"/>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Before: Stock Mismatches</a:t>
            </a:r>
            <a:endParaRPr lang="en-US" sz="1150" dirty="0"/>
          </a:p>
        </p:txBody>
      </p:sp>
      <p:sp>
        <p:nvSpPr>
          <p:cNvPr id="18" name="Text 10"/>
          <p:cNvSpPr/>
          <p:nvPr/>
        </p:nvSpPr>
        <p:spPr>
          <a:xfrm>
            <a:off x="3370421" y="4049673"/>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Materials get lost in the warehouse, allocated to wrong projects, or discovered missing at critical moments</a:t>
            </a:r>
            <a:endParaRPr lang="en-US" sz="900" dirty="0"/>
          </a:p>
        </p:txBody>
      </p:sp>
      <p:pic>
        <p:nvPicPr>
          <p:cNvPr id="19" name="Image 6" descr="preencoded.png"/>
          <p:cNvPicPr>
            <a:picLocks noChangeAspect="1"/>
          </p:cNvPicPr>
          <p:nvPr/>
        </p:nvPicPr>
        <p:blipFill>
          <a:blip r:embed="rId7"/>
          <a:stretch>
            <a:fillRect/>
          </a:stretch>
        </p:blipFill>
        <p:spPr>
          <a:xfrm>
            <a:off x="4989790" y="3634859"/>
            <a:ext cx="661273" cy="661273"/>
          </a:xfrm>
          <a:prstGeom prst="rect">
            <a:avLst/>
          </a:prstGeom>
        </p:spPr>
      </p:pic>
      <p:sp>
        <p:nvSpPr>
          <p:cNvPr id="20" name="Text 11"/>
          <p:cNvSpPr/>
          <p:nvPr/>
        </p:nvSpPr>
        <p:spPr>
          <a:xfrm>
            <a:off x="5740360" y="3634859"/>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After: Project-Wise Inventory</a:t>
            </a:r>
            <a:endParaRPr lang="en-US" sz="1150" dirty="0"/>
          </a:p>
        </p:txBody>
      </p:sp>
      <p:sp>
        <p:nvSpPr>
          <p:cNvPr id="21" name="Text 12"/>
          <p:cNvSpPr/>
          <p:nvPr/>
        </p:nvSpPr>
        <p:spPr>
          <a:xfrm>
            <a:off x="5740360" y="4049673"/>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Every material tracked by project, location, and batch ensures right materials reach right sites on time</a:t>
            </a:r>
            <a:endParaRPr lang="en-US" sz="900" dirty="0"/>
          </a:p>
        </p:txBody>
      </p:sp>
      <p:pic>
        <p:nvPicPr>
          <p:cNvPr id="22" name="Image 7" descr="preencoded.png"/>
          <p:cNvPicPr>
            <a:picLocks noChangeAspect="1"/>
          </p:cNvPicPr>
          <p:nvPr/>
        </p:nvPicPr>
        <p:blipFill>
          <a:blip r:embed="rId8"/>
          <a:stretch>
            <a:fillRect/>
          </a:stretch>
        </p:blipFill>
        <p:spPr>
          <a:xfrm>
            <a:off x="7359729" y="3634859"/>
            <a:ext cx="661273" cy="661273"/>
          </a:xfrm>
          <a:prstGeom prst="rect">
            <a:avLst/>
          </a:prstGeom>
        </p:spPr>
      </p:pic>
      <p:sp>
        <p:nvSpPr>
          <p:cNvPr id="23" name="Text 13"/>
          <p:cNvSpPr/>
          <p:nvPr/>
        </p:nvSpPr>
        <p:spPr>
          <a:xfrm>
            <a:off x="8110299" y="3634859"/>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Before: Delayed Cost Discovery</a:t>
            </a:r>
            <a:endParaRPr lang="en-US" sz="1150" dirty="0"/>
          </a:p>
        </p:txBody>
      </p:sp>
      <p:sp>
        <p:nvSpPr>
          <p:cNvPr id="24" name="Text 14"/>
          <p:cNvSpPr/>
          <p:nvPr/>
        </p:nvSpPr>
        <p:spPr>
          <a:xfrm>
            <a:off x="8110299" y="4049673"/>
            <a:ext cx="1530072" cy="6096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Cost overruns only surface during monthly closures when corrective action is too late</a:t>
            </a:r>
            <a:endParaRPr lang="en-US" sz="900" dirty="0"/>
          </a:p>
        </p:txBody>
      </p:sp>
      <p:pic>
        <p:nvPicPr>
          <p:cNvPr id="25" name="Image 8" descr="preencoded.png"/>
          <p:cNvPicPr>
            <a:picLocks noChangeAspect="1"/>
          </p:cNvPicPr>
          <p:nvPr/>
        </p:nvPicPr>
        <p:blipFill>
          <a:blip r:embed="rId9"/>
          <a:stretch>
            <a:fillRect/>
          </a:stretch>
        </p:blipFill>
        <p:spPr>
          <a:xfrm>
            <a:off x="9729668" y="3634859"/>
            <a:ext cx="661392" cy="661392"/>
          </a:xfrm>
          <a:prstGeom prst="rect">
            <a:avLst/>
          </a:prstGeom>
        </p:spPr>
      </p:pic>
      <p:sp>
        <p:nvSpPr>
          <p:cNvPr id="26" name="Text 15"/>
          <p:cNvSpPr/>
          <p:nvPr/>
        </p:nvSpPr>
        <p:spPr>
          <a:xfrm>
            <a:off x="10480358" y="3634859"/>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After: Real-Time Margin Tracking</a:t>
            </a:r>
            <a:endParaRPr lang="en-US" sz="1150" dirty="0"/>
          </a:p>
        </p:txBody>
      </p:sp>
      <p:sp>
        <p:nvSpPr>
          <p:cNvPr id="27" name="Text 16"/>
          <p:cNvSpPr/>
          <p:nvPr/>
        </p:nvSpPr>
        <p:spPr>
          <a:xfrm>
            <a:off x="10480358" y="4049673"/>
            <a:ext cx="1530072" cy="6096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Live profitability visibility enables immediate intervention when costs deviate from plan</a:t>
            </a:r>
            <a:endParaRPr lang="en-US" sz="900" dirty="0"/>
          </a:p>
        </p:txBody>
      </p:sp>
      <p:pic>
        <p:nvPicPr>
          <p:cNvPr id="28" name="Image 9" descr="preencoded.png"/>
          <p:cNvPicPr>
            <a:picLocks noChangeAspect="1"/>
          </p:cNvPicPr>
          <p:nvPr/>
        </p:nvPicPr>
        <p:blipFill>
          <a:blip r:embed="rId10"/>
          <a:stretch>
            <a:fillRect/>
          </a:stretch>
        </p:blipFill>
        <p:spPr>
          <a:xfrm>
            <a:off x="2619851" y="4954548"/>
            <a:ext cx="661273" cy="661273"/>
          </a:xfrm>
          <a:prstGeom prst="rect">
            <a:avLst/>
          </a:prstGeom>
        </p:spPr>
      </p:pic>
      <p:sp>
        <p:nvSpPr>
          <p:cNvPr id="29" name="Text 17"/>
          <p:cNvSpPr/>
          <p:nvPr/>
        </p:nvSpPr>
        <p:spPr>
          <a:xfrm>
            <a:off x="3370421" y="4954548"/>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Before: Siloed Departments</a:t>
            </a:r>
            <a:endParaRPr lang="en-US" sz="1150" dirty="0"/>
          </a:p>
        </p:txBody>
      </p:sp>
      <p:sp>
        <p:nvSpPr>
          <p:cNvPr id="30" name="Text 18"/>
          <p:cNvSpPr/>
          <p:nvPr/>
        </p:nvSpPr>
        <p:spPr>
          <a:xfrm>
            <a:off x="3370421" y="5369362"/>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Teams work independently with different data sources, creating coordination gaps and conflicts</a:t>
            </a:r>
            <a:endParaRPr lang="en-US" sz="900" dirty="0"/>
          </a:p>
        </p:txBody>
      </p:sp>
      <p:pic>
        <p:nvPicPr>
          <p:cNvPr id="31" name="Image 10" descr="preencoded.png"/>
          <p:cNvPicPr>
            <a:picLocks noChangeAspect="1"/>
          </p:cNvPicPr>
          <p:nvPr/>
        </p:nvPicPr>
        <p:blipFill>
          <a:blip r:embed="rId11"/>
          <a:stretch>
            <a:fillRect/>
          </a:stretch>
        </p:blipFill>
        <p:spPr>
          <a:xfrm>
            <a:off x="4989790" y="4954548"/>
            <a:ext cx="661273" cy="661273"/>
          </a:xfrm>
          <a:prstGeom prst="rect">
            <a:avLst/>
          </a:prstGeom>
        </p:spPr>
      </p:pic>
      <p:sp>
        <p:nvSpPr>
          <p:cNvPr id="32" name="Text 19"/>
          <p:cNvSpPr/>
          <p:nvPr/>
        </p:nvSpPr>
        <p:spPr>
          <a:xfrm>
            <a:off x="5740360" y="4954548"/>
            <a:ext cx="1530072" cy="371951"/>
          </a:xfrm>
          <a:prstGeom prst="rect">
            <a:avLst/>
          </a:prstGeom>
          <a:noFill/>
        </p:spPr>
        <p:txBody>
          <a:bodyPr wrap="square" lIns="0" tIns="0" rIns="0" bIns="0" rtlCol="0" anchor="t"/>
          <a:lstStyle/>
          <a:p>
            <a:pPr marL="0" indent="0" algn="l">
              <a:lnSpc>
                <a:spcPts val="1450"/>
              </a:lnSpc>
              <a:buNone/>
            </a:pPr>
            <a:r>
              <a:rPr lang="en-US" sz="1150" dirty="0">
                <a:solidFill>
                  <a:srgbClr val="2C3249"/>
                </a:solidFill>
                <a:latin typeface="Kanit Light" pitchFamily="34" charset="0"/>
                <a:ea typeface="Kanit Light" pitchFamily="34" charset="-122"/>
                <a:cs typeface="Kanit Light" pitchFamily="34" charset="-120"/>
              </a:rPr>
              <a:t>After: Integrated Workflows</a:t>
            </a:r>
            <a:endParaRPr lang="en-US" sz="1150" dirty="0"/>
          </a:p>
        </p:txBody>
      </p:sp>
      <p:sp>
        <p:nvSpPr>
          <p:cNvPr id="33" name="Text 20"/>
          <p:cNvSpPr/>
          <p:nvPr/>
        </p:nvSpPr>
        <p:spPr>
          <a:xfrm>
            <a:off x="5740360" y="5369362"/>
            <a:ext cx="1530072" cy="762000"/>
          </a:xfrm>
          <a:prstGeom prst="rect">
            <a:avLst/>
          </a:prstGeom>
          <a:noFill/>
        </p:spPr>
        <p:txBody>
          <a:bodyPr wrap="square" lIns="0" tIns="0" rIns="0" bIns="0" rtlCol="0" anchor="t"/>
          <a:lstStyle/>
          <a:p>
            <a:pPr marL="0" indent="0" algn="l">
              <a:lnSpc>
                <a:spcPts val="1200"/>
              </a:lnSpc>
              <a:buNone/>
            </a:pPr>
            <a:r>
              <a:rPr lang="en-US" sz="9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Unified platform connects all departments with shared data, automated handoffs, and seamless collaboration</a:t>
            </a:r>
            <a:endParaRPr lang="en-US" sz="900" dirty="0"/>
          </a:p>
        </p:txBody>
      </p:sp>
      <p:sp>
        <p:nvSpPr>
          <p:cNvPr id="34" name="Shape 21"/>
          <p:cNvSpPr/>
          <p:nvPr/>
        </p:nvSpPr>
        <p:spPr>
          <a:xfrm>
            <a:off x="2619851" y="6211729"/>
            <a:ext cx="9390578" cy="377428"/>
          </a:xfrm>
          <a:prstGeom prst="roundRect">
            <a:avLst>
              <a:gd name="adj" fmla="val 13252"/>
            </a:avLst>
          </a:prstGeom>
          <a:solidFill>
            <a:srgbClr val="CFE2DE"/>
          </a:solidFill>
        </p:spPr>
      </p:sp>
      <p:pic>
        <p:nvPicPr>
          <p:cNvPr id="35" name="Image 11" descr="preencoded.png"/>
          <p:cNvPicPr>
            <a:picLocks noChangeAspect="1"/>
          </p:cNvPicPr>
          <p:nvPr/>
        </p:nvPicPr>
        <p:blipFill>
          <a:blip r:embed="rId12"/>
          <a:stretch>
            <a:fillRect/>
          </a:stretch>
        </p:blipFill>
        <p:spPr>
          <a:xfrm>
            <a:off x="2738914" y="6360557"/>
            <a:ext cx="148828" cy="119063"/>
          </a:xfrm>
          <a:prstGeom prst="rect">
            <a:avLst/>
          </a:prstGeom>
        </p:spPr>
      </p:pic>
      <p:sp>
        <p:nvSpPr>
          <p:cNvPr id="36" name="Text 22"/>
          <p:cNvSpPr/>
          <p:nvPr/>
        </p:nvSpPr>
        <p:spPr>
          <a:xfrm>
            <a:off x="3006804" y="6312932"/>
            <a:ext cx="8884563" cy="152400"/>
          </a:xfrm>
          <a:prstGeom prst="rect">
            <a:avLst/>
          </a:prstGeom>
          <a:noFill/>
        </p:spPr>
        <p:txBody>
          <a:bodyPr wrap="none" lIns="0" tIns="0" rIns="0" bIns="0" rtlCol="0" anchor="t"/>
          <a:lstStyle/>
          <a:p>
            <a:pPr marL="0" indent="0" algn="l">
              <a:lnSpc>
                <a:spcPts val="1200"/>
              </a:lnSpc>
              <a:buNone/>
            </a:pPr>
            <a:r>
              <a:rPr lang="en-US" sz="900" b="1"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Outcome:</a:t>
            </a:r>
            <a:r>
              <a:rPr lang="en-US" sz="900"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 Organizations achieve predictable execution with stronger margins, transforming from reactive crisis management to proactive strategic control.</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654612" y="524232"/>
            <a:ext cx="5145286" cy="448508"/>
          </a:xfrm>
          <a:prstGeom prst="rect">
            <a:avLst/>
          </a:prstGeom>
          <a:noFill/>
        </p:spPr>
        <p:txBody>
          <a:bodyPr wrap="none" lIns="0" tIns="0" rIns="0" bIns="0" rtlCol="0" anchor="t"/>
          <a:lstStyle/>
          <a:p>
            <a:pPr marL="0" indent="0" algn="l">
              <a:lnSpc>
                <a:spcPts val="3500"/>
              </a:lnSpc>
              <a:buNone/>
            </a:pPr>
            <a:r>
              <a:rPr lang="en-US" sz="2800" dirty="0">
                <a:solidFill>
                  <a:srgbClr val="272D45"/>
                </a:solidFill>
                <a:latin typeface="Kanit Light" pitchFamily="34" charset="0"/>
                <a:ea typeface="Kanit Light" pitchFamily="34" charset="-122"/>
                <a:cs typeface="Kanit Light" pitchFamily="34" charset="-120"/>
              </a:rPr>
              <a:t>End-to-End EPC Lifecycle in ERP</a:t>
            </a:r>
            <a:endParaRPr lang="en-US" sz="2800" dirty="0"/>
          </a:p>
        </p:txBody>
      </p:sp>
      <p:pic>
        <p:nvPicPr>
          <p:cNvPr id="3" name="Image 0" descr="preencoded.png"/>
          <p:cNvPicPr>
            <a:picLocks noChangeAspect="1"/>
          </p:cNvPicPr>
          <p:nvPr/>
        </p:nvPicPr>
        <p:blipFill>
          <a:blip r:embed="rId1"/>
          <a:stretch>
            <a:fillRect/>
          </a:stretch>
        </p:blipFill>
        <p:spPr>
          <a:xfrm>
            <a:off x="11582757" y="537210"/>
            <a:ext cx="1400413" cy="523042"/>
          </a:xfrm>
          <a:prstGeom prst="rect">
            <a:avLst/>
          </a:prstGeom>
        </p:spPr>
      </p:pic>
      <p:sp>
        <p:nvSpPr>
          <p:cNvPr id="4" name="Text 1"/>
          <p:cNvSpPr/>
          <p:nvPr/>
        </p:nvSpPr>
        <p:spPr>
          <a:xfrm>
            <a:off x="1654612" y="1293852"/>
            <a:ext cx="11321058" cy="593646"/>
          </a:xfrm>
          <a:prstGeom prst="rect">
            <a:avLst/>
          </a:prstGeom>
          <a:noFill/>
        </p:spPr>
        <p:txBody>
          <a:bodyPr wrap="square" lIns="0" tIns="0" rIns="0" bIns="0" rtlCol="0" anchor="t"/>
          <a:lstStyle/>
          <a:p>
            <a:pPr marL="0" indent="0" algn="l">
              <a:lnSpc>
                <a:spcPts val="1550"/>
              </a:lnSpc>
              <a:buNone/>
            </a:pPr>
            <a:r>
              <a:rPr lang="en-US" sz="11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Merciglobal Cloud ERP creates a single, unified data flow that connects every phase of your EPC operations. From the moment a tender enquiry arrives to final maintenance and analytics, every transaction, decision, and activity is captured, tracked, and connected within one intelligent system. This seamless integration eliminates data re-entry, reduces errors, and provides unprecedented visibility across your entire organization.</a:t>
            </a:r>
            <a:endParaRPr lang="en-US" sz="1100" dirty="0"/>
          </a:p>
        </p:txBody>
      </p:sp>
      <p:pic>
        <p:nvPicPr>
          <p:cNvPr id="5" name="Image 1" descr="preencoded.png"/>
          <p:cNvPicPr>
            <a:picLocks noChangeAspect="1"/>
          </p:cNvPicPr>
          <p:nvPr/>
        </p:nvPicPr>
        <p:blipFill>
          <a:blip r:embed="rId2"/>
          <a:stretch>
            <a:fillRect/>
          </a:stretch>
        </p:blipFill>
        <p:spPr>
          <a:xfrm>
            <a:off x="1654612" y="2004298"/>
            <a:ext cx="11321058" cy="5094446"/>
          </a:xfrm>
          <a:prstGeom prst="rect">
            <a:avLst/>
          </a:prstGeom>
        </p:spPr>
      </p:pic>
      <p:sp>
        <p:nvSpPr>
          <p:cNvPr id="6" name="Text 2"/>
          <p:cNvSpPr/>
          <p:nvPr/>
        </p:nvSpPr>
        <p:spPr>
          <a:xfrm>
            <a:off x="3359937" y="2249904"/>
            <a:ext cx="1981173" cy="306156"/>
          </a:xfrm>
          <a:prstGeom prst="rect">
            <a:avLst/>
          </a:prstGeom>
          <a:noFill/>
        </p:spPr>
        <p:txBody>
          <a:bodyPr wrap="none" lIns="0" tIns="0" rIns="0" bIns="0" rtlCol="0" anchor="t"/>
          <a:lstStyle/>
          <a:p>
            <a:pPr marL="0" indent="0" algn="ctr">
              <a:lnSpc>
                <a:spcPts val="2400"/>
              </a:lnSpc>
              <a:buNone/>
            </a:pPr>
            <a:r>
              <a:rPr lang="en-US" sz="1900" dirty="0">
                <a:solidFill>
                  <a:srgbClr val="2C3249"/>
                </a:solidFill>
                <a:latin typeface="Kanit Light" pitchFamily="34" charset="0"/>
                <a:ea typeface="Kanit Light" pitchFamily="34" charset="-122"/>
                <a:cs typeface="Kanit Light" pitchFamily="34" charset="-120"/>
              </a:rPr>
              <a:t>Tender</a:t>
            </a:r>
            <a:endParaRPr lang="en-US" sz="1900" dirty="0"/>
          </a:p>
        </p:txBody>
      </p:sp>
      <p:sp>
        <p:nvSpPr>
          <p:cNvPr id="7" name="Text 3"/>
          <p:cNvSpPr/>
          <p:nvPr/>
        </p:nvSpPr>
        <p:spPr>
          <a:xfrm>
            <a:off x="3359937" y="2643145"/>
            <a:ext cx="1981173" cy="421816"/>
          </a:xfrm>
          <a:prstGeom prst="rect">
            <a:avLst/>
          </a:prstGeom>
          <a:noFill/>
        </p:spPr>
        <p:txBody>
          <a:bodyPr wrap="square" lIns="0" tIns="0" rIns="0" bIns="0" rtlCol="0" anchor="t"/>
          <a:lstStyle/>
          <a:p>
            <a:pPr marL="0" indent="0" algn="ctr">
              <a:lnSpc>
                <a:spcPts val="1650"/>
              </a:lnSpc>
              <a:buNone/>
            </a:pPr>
            <a:r>
              <a:rPr lang="en-US" sz="15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Manage bids and approvals</a:t>
            </a:r>
            <a:endParaRPr lang="en-US" sz="1500" dirty="0"/>
          </a:p>
        </p:txBody>
      </p:sp>
      <p:pic>
        <p:nvPicPr>
          <p:cNvPr id="8"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6554" y="3603796"/>
            <a:ext cx="438825" cy="438825"/>
          </a:xfrm>
          <a:prstGeom prst="rect">
            <a:avLst/>
          </a:prstGeom>
        </p:spPr>
      </p:pic>
      <p:sp>
        <p:nvSpPr>
          <p:cNvPr id="9" name="Text 4"/>
          <p:cNvSpPr/>
          <p:nvPr/>
        </p:nvSpPr>
        <p:spPr>
          <a:xfrm>
            <a:off x="5319339" y="6070738"/>
            <a:ext cx="1992059" cy="306157"/>
          </a:xfrm>
          <a:prstGeom prst="rect">
            <a:avLst/>
          </a:prstGeom>
          <a:noFill/>
        </p:spPr>
        <p:txBody>
          <a:bodyPr wrap="none" lIns="0" tIns="0" rIns="0" bIns="0" rtlCol="0" anchor="t"/>
          <a:lstStyle/>
          <a:p>
            <a:pPr marL="0" indent="0" algn="ctr">
              <a:lnSpc>
                <a:spcPts val="2400"/>
              </a:lnSpc>
              <a:buNone/>
            </a:pPr>
            <a:r>
              <a:rPr lang="en-US" sz="1900" dirty="0">
                <a:solidFill>
                  <a:srgbClr val="2C3249"/>
                </a:solidFill>
                <a:latin typeface="Kanit Light" pitchFamily="34" charset="0"/>
                <a:ea typeface="Kanit Light" pitchFamily="34" charset="-122"/>
                <a:cs typeface="Kanit Light" pitchFamily="34" charset="-120"/>
              </a:rPr>
              <a:t>Design</a:t>
            </a:r>
            <a:endParaRPr lang="en-US" sz="1900" dirty="0"/>
          </a:p>
        </p:txBody>
      </p:sp>
      <p:sp>
        <p:nvSpPr>
          <p:cNvPr id="10" name="Text 5"/>
          <p:cNvSpPr/>
          <p:nvPr/>
        </p:nvSpPr>
        <p:spPr>
          <a:xfrm>
            <a:off x="5319339" y="6463980"/>
            <a:ext cx="1992059" cy="421816"/>
          </a:xfrm>
          <a:prstGeom prst="rect">
            <a:avLst/>
          </a:prstGeom>
          <a:noFill/>
        </p:spPr>
        <p:txBody>
          <a:bodyPr wrap="square" lIns="0" tIns="0" rIns="0" bIns="0" rtlCol="0" anchor="t"/>
          <a:lstStyle/>
          <a:p>
            <a:pPr marL="0" indent="0" algn="ctr">
              <a:lnSpc>
                <a:spcPts val="1650"/>
              </a:lnSpc>
              <a:buNone/>
            </a:pPr>
            <a:r>
              <a:rPr lang="en-US" sz="15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Create and review engineering plans</a:t>
            </a:r>
            <a:endParaRPr lang="en-US" sz="1500" dirty="0"/>
          </a:p>
        </p:txBody>
      </p:sp>
      <p:pic>
        <p:nvPicPr>
          <p:cNvPr id="11" name="Image 3"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095957" y="5203975"/>
            <a:ext cx="438824" cy="438824"/>
          </a:xfrm>
          <a:prstGeom prst="rect">
            <a:avLst/>
          </a:prstGeom>
        </p:spPr>
      </p:pic>
      <p:sp>
        <p:nvSpPr>
          <p:cNvPr id="12" name="Text 6"/>
          <p:cNvSpPr/>
          <p:nvPr/>
        </p:nvSpPr>
        <p:spPr>
          <a:xfrm>
            <a:off x="7256971" y="2211804"/>
            <a:ext cx="1981173" cy="306157"/>
          </a:xfrm>
          <a:prstGeom prst="rect">
            <a:avLst/>
          </a:prstGeom>
          <a:noFill/>
        </p:spPr>
        <p:txBody>
          <a:bodyPr wrap="none" lIns="0" tIns="0" rIns="0" bIns="0" rtlCol="0" anchor="t"/>
          <a:lstStyle/>
          <a:p>
            <a:pPr marL="0" indent="0" algn="ctr">
              <a:lnSpc>
                <a:spcPts val="2400"/>
              </a:lnSpc>
              <a:buNone/>
            </a:pPr>
            <a:r>
              <a:rPr lang="en-US" sz="1900" dirty="0">
                <a:solidFill>
                  <a:srgbClr val="2C3249"/>
                </a:solidFill>
                <a:latin typeface="Kanit Light" pitchFamily="34" charset="0"/>
                <a:ea typeface="Kanit Light" pitchFamily="34" charset="-122"/>
                <a:cs typeface="Kanit Light" pitchFamily="34" charset="-120"/>
              </a:rPr>
              <a:t>Procure</a:t>
            </a:r>
            <a:endParaRPr lang="en-US" sz="1900" dirty="0"/>
          </a:p>
        </p:txBody>
      </p:sp>
      <p:sp>
        <p:nvSpPr>
          <p:cNvPr id="13" name="Text 7"/>
          <p:cNvSpPr/>
          <p:nvPr/>
        </p:nvSpPr>
        <p:spPr>
          <a:xfrm>
            <a:off x="7256971" y="2605045"/>
            <a:ext cx="1981173" cy="421816"/>
          </a:xfrm>
          <a:prstGeom prst="rect">
            <a:avLst/>
          </a:prstGeom>
          <a:noFill/>
        </p:spPr>
        <p:txBody>
          <a:bodyPr wrap="square" lIns="0" tIns="0" rIns="0" bIns="0" rtlCol="0" anchor="t"/>
          <a:lstStyle/>
          <a:p>
            <a:pPr marL="0" indent="0" algn="ctr">
              <a:lnSpc>
                <a:spcPts val="1650"/>
              </a:lnSpc>
              <a:buNone/>
            </a:pPr>
            <a:r>
              <a:rPr lang="en-US" sz="15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Plan purchases and suppliers</a:t>
            </a:r>
            <a:endParaRPr lang="en-US" sz="1500" dirty="0"/>
          </a:p>
        </p:txBody>
      </p:sp>
      <p:pic>
        <p:nvPicPr>
          <p:cNvPr id="14" name="Image 4"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8066244" y="3560254"/>
            <a:ext cx="438825" cy="438825"/>
          </a:xfrm>
          <a:prstGeom prst="rect">
            <a:avLst/>
          </a:prstGeom>
        </p:spPr>
      </p:pic>
      <p:sp>
        <p:nvSpPr>
          <p:cNvPr id="15" name="Text 8"/>
          <p:cNvSpPr/>
          <p:nvPr/>
        </p:nvSpPr>
        <p:spPr>
          <a:xfrm>
            <a:off x="9216373" y="6070738"/>
            <a:ext cx="1981173" cy="306157"/>
          </a:xfrm>
          <a:prstGeom prst="rect">
            <a:avLst/>
          </a:prstGeom>
          <a:noFill/>
        </p:spPr>
        <p:txBody>
          <a:bodyPr wrap="none" lIns="0" tIns="0" rIns="0" bIns="0" rtlCol="0" anchor="t"/>
          <a:lstStyle/>
          <a:p>
            <a:pPr marL="0" indent="0" algn="ctr">
              <a:lnSpc>
                <a:spcPts val="2400"/>
              </a:lnSpc>
              <a:buNone/>
            </a:pPr>
            <a:r>
              <a:rPr lang="en-US" sz="1900" dirty="0">
                <a:solidFill>
                  <a:srgbClr val="2C3249"/>
                </a:solidFill>
                <a:latin typeface="Kanit Light" pitchFamily="34" charset="0"/>
                <a:ea typeface="Kanit Light" pitchFamily="34" charset="-122"/>
                <a:cs typeface="Kanit Light" pitchFamily="34" charset="-120"/>
              </a:rPr>
              <a:t>Inventory</a:t>
            </a:r>
            <a:endParaRPr lang="en-US" sz="1900" dirty="0"/>
          </a:p>
        </p:txBody>
      </p:sp>
      <p:sp>
        <p:nvSpPr>
          <p:cNvPr id="16" name="Text 9"/>
          <p:cNvSpPr/>
          <p:nvPr/>
        </p:nvSpPr>
        <p:spPr>
          <a:xfrm>
            <a:off x="9216373" y="6463980"/>
            <a:ext cx="1981173" cy="421816"/>
          </a:xfrm>
          <a:prstGeom prst="rect">
            <a:avLst/>
          </a:prstGeom>
          <a:noFill/>
        </p:spPr>
        <p:txBody>
          <a:bodyPr wrap="square" lIns="0" tIns="0" rIns="0" bIns="0" rtlCol="0" anchor="t"/>
          <a:lstStyle/>
          <a:p>
            <a:pPr marL="0" indent="0" algn="ctr">
              <a:lnSpc>
                <a:spcPts val="1650"/>
              </a:lnSpc>
              <a:buNone/>
            </a:pPr>
            <a:r>
              <a:rPr lang="en-US" sz="15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Control parts and materials</a:t>
            </a:r>
            <a:endParaRPr lang="en-US" sz="1500" dirty="0"/>
          </a:p>
        </p:txBody>
      </p:sp>
      <p:pic>
        <p:nvPicPr>
          <p:cNvPr id="17" name="Image 5"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9992990" y="5203975"/>
            <a:ext cx="438825" cy="438824"/>
          </a:xfrm>
          <a:prstGeom prst="rect">
            <a:avLst/>
          </a:prstGeom>
        </p:spPr>
      </p:pic>
      <p:sp>
        <p:nvSpPr>
          <p:cNvPr id="18" name="Text 10"/>
          <p:cNvSpPr/>
          <p:nvPr/>
        </p:nvSpPr>
        <p:spPr>
          <a:xfrm>
            <a:off x="1654612" y="7215545"/>
            <a:ext cx="11321058" cy="593646"/>
          </a:xfrm>
          <a:prstGeom prst="rect">
            <a:avLst/>
          </a:prstGeom>
          <a:noFill/>
        </p:spPr>
        <p:txBody>
          <a:bodyPr wrap="square" lIns="0" tIns="0" rIns="0" bIns="0" rtlCol="0" anchor="t"/>
          <a:lstStyle/>
          <a:p>
            <a:pPr marL="0" indent="0" algn="l">
              <a:lnSpc>
                <a:spcPts val="1550"/>
              </a:lnSpc>
              <a:buNone/>
            </a:pPr>
            <a:r>
              <a:rPr lang="en-US" sz="11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This integrated approach means that a design change in engineering automatically triggers updates in procurement, inventory adjustments, production planning revisions, and cost recalculations—all happening in real-time without manual intervention. The result is an organization that moves faster, makes better decisions, and delivers projects with greater predictability and profitability.</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371374" y="1122402"/>
            <a:ext cx="2500551" cy="312539"/>
          </a:xfrm>
          <a:prstGeom prst="rect">
            <a:avLst/>
          </a:prstGeom>
          <a:noFill/>
        </p:spPr>
        <p:txBody>
          <a:bodyPr wrap="none" lIns="0" tIns="0" rIns="0" bIns="0" rtlCol="0" anchor="t"/>
          <a:lstStyle/>
          <a:p>
            <a:pPr marL="0" indent="0" algn="l">
              <a:lnSpc>
                <a:spcPts val="2450"/>
              </a:lnSpc>
              <a:buNone/>
            </a:pPr>
            <a:r>
              <a:rPr lang="en-US" sz="1950" dirty="0">
                <a:solidFill>
                  <a:srgbClr val="272D45"/>
                </a:solidFill>
                <a:latin typeface="Kanit Light" pitchFamily="34" charset="0"/>
                <a:ea typeface="Kanit Light" pitchFamily="34" charset="-122"/>
                <a:cs typeface="Kanit Light" pitchFamily="34" charset="-120"/>
              </a:rPr>
              <a:t>Sales &amp; Tendering</a:t>
            </a:r>
            <a:endParaRPr lang="en-US" sz="1950" dirty="0"/>
          </a:p>
        </p:txBody>
      </p:sp>
      <p:pic>
        <p:nvPicPr>
          <p:cNvPr id="3" name="Image 0" descr="preencoded.png"/>
          <p:cNvPicPr>
            <a:picLocks noChangeAspect="1"/>
          </p:cNvPicPr>
          <p:nvPr/>
        </p:nvPicPr>
        <p:blipFill>
          <a:blip r:embed="rId1"/>
          <a:stretch>
            <a:fillRect/>
          </a:stretch>
        </p:blipFill>
        <p:spPr>
          <a:xfrm>
            <a:off x="10290572" y="1128713"/>
            <a:ext cx="975836" cy="364450"/>
          </a:xfrm>
          <a:prstGeom prst="rect">
            <a:avLst/>
          </a:prstGeom>
        </p:spPr>
      </p:pic>
      <p:sp>
        <p:nvSpPr>
          <p:cNvPr id="4" name="Text 1"/>
          <p:cNvSpPr/>
          <p:nvPr/>
        </p:nvSpPr>
        <p:spPr>
          <a:xfrm>
            <a:off x="3371374" y="1625441"/>
            <a:ext cx="2459593" cy="250031"/>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Structured Bid Management</a:t>
            </a:r>
            <a:endParaRPr lang="en-US" sz="1550" dirty="0"/>
          </a:p>
        </p:txBody>
      </p:sp>
      <p:sp>
        <p:nvSpPr>
          <p:cNvPr id="5" name="Text 2"/>
          <p:cNvSpPr/>
          <p:nvPr/>
        </p:nvSpPr>
        <p:spPr>
          <a:xfrm>
            <a:off x="3371374" y="1951077"/>
            <a:ext cx="7887533" cy="240506"/>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Transform your tender management from a chaotic, spreadsheet-driven process into a structured, repeatable system that accelerates bid preparation while improving accuracy. The Sales &amp; Tendering module captures every enquiry, tracks all revisions, and maintains complete audit trails of quotations and approvals.</a:t>
            </a:r>
            <a:endParaRPr lang="en-US" sz="750" dirty="0"/>
          </a:p>
        </p:txBody>
      </p:sp>
      <p:sp>
        <p:nvSpPr>
          <p:cNvPr id="6" name="Text 3"/>
          <p:cNvSpPr/>
          <p:nvPr/>
        </p:nvSpPr>
        <p:spPr>
          <a:xfrm>
            <a:off x="3371374" y="2304931"/>
            <a:ext cx="100013" cy="125016"/>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Kanit Light" pitchFamily="34" charset="0"/>
                <a:ea typeface="Kanit Light" pitchFamily="34" charset="-122"/>
                <a:cs typeface="Kanit Light" pitchFamily="34" charset="-120"/>
              </a:rPr>
              <a:t>01</a:t>
            </a:r>
            <a:endParaRPr lang="en-US" sz="750" dirty="0"/>
          </a:p>
        </p:txBody>
      </p:sp>
      <p:sp>
        <p:nvSpPr>
          <p:cNvPr id="7" name="Shape 4"/>
          <p:cNvSpPr/>
          <p:nvPr/>
        </p:nvSpPr>
        <p:spPr>
          <a:xfrm>
            <a:off x="3371374" y="2459712"/>
            <a:ext cx="3821787" cy="15240"/>
          </a:xfrm>
          <a:prstGeom prst="rect">
            <a:avLst/>
          </a:prstGeom>
          <a:solidFill>
            <a:srgbClr val="437066"/>
          </a:solidFill>
        </p:spPr>
      </p:sp>
      <p:sp>
        <p:nvSpPr>
          <p:cNvPr id="8" name="Text 5"/>
          <p:cNvSpPr/>
          <p:nvPr/>
        </p:nvSpPr>
        <p:spPr>
          <a:xfrm>
            <a:off x="3371374" y="2540198"/>
            <a:ext cx="1423154" cy="15621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Enquiry &amp; Tender Tracking</a:t>
            </a:r>
            <a:endParaRPr lang="en-US" sz="950" dirty="0"/>
          </a:p>
        </p:txBody>
      </p:sp>
      <p:sp>
        <p:nvSpPr>
          <p:cNvPr id="9" name="Text 6"/>
          <p:cNvSpPr/>
          <p:nvPr/>
        </p:nvSpPr>
        <p:spPr>
          <a:xfrm>
            <a:off x="3371374" y="2746772"/>
            <a:ext cx="3821787" cy="240506"/>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Centralized repository for all incoming opportunities with status tracking and deadline alerts</a:t>
            </a:r>
            <a:endParaRPr lang="en-US" sz="750" dirty="0"/>
          </a:p>
        </p:txBody>
      </p:sp>
      <p:sp>
        <p:nvSpPr>
          <p:cNvPr id="10" name="Text 7"/>
          <p:cNvSpPr/>
          <p:nvPr/>
        </p:nvSpPr>
        <p:spPr>
          <a:xfrm>
            <a:off x="3371374" y="3112651"/>
            <a:ext cx="100013" cy="125016"/>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Kanit Light" pitchFamily="34" charset="0"/>
                <a:ea typeface="Kanit Light" pitchFamily="34" charset="-122"/>
                <a:cs typeface="Kanit Light" pitchFamily="34" charset="-120"/>
              </a:rPr>
              <a:t>02</a:t>
            </a:r>
            <a:endParaRPr lang="en-US" sz="750" dirty="0"/>
          </a:p>
        </p:txBody>
      </p:sp>
      <p:sp>
        <p:nvSpPr>
          <p:cNvPr id="11" name="Shape 8"/>
          <p:cNvSpPr/>
          <p:nvPr/>
        </p:nvSpPr>
        <p:spPr>
          <a:xfrm>
            <a:off x="3371374" y="3267432"/>
            <a:ext cx="3821787" cy="15240"/>
          </a:xfrm>
          <a:prstGeom prst="rect">
            <a:avLst/>
          </a:prstGeom>
          <a:solidFill>
            <a:srgbClr val="437066"/>
          </a:solidFill>
        </p:spPr>
      </p:sp>
      <p:sp>
        <p:nvSpPr>
          <p:cNvPr id="12" name="Text 9"/>
          <p:cNvSpPr/>
          <p:nvPr/>
        </p:nvSpPr>
        <p:spPr>
          <a:xfrm>
            <a:off x="3371374" y="3347918"/>
            <a:ext cx="1544836" cy="15621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BOQ-Based Cost Estimation</a:t>
            </a:r>
            <a:endParaRPr lang="en-US" sz="950" dirty="0"/>
          </a:p>
        </p:txBody>
      </p:sp>
      <p:sp>
        <p:nvSpPr>
          <p:cNvPr id="13" name="Text 10"/>
          <p:cNvSpPr/>
          <p:nvPr/>
        </p:nvSpPr>
        <p:spPr>
          <a:xfrm>
            <a:off x="3371374" y="3554492"/>
            <a:ext cx="3821787" cy="240506"/>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Automated costing leveraging historical data, current supplier rates, and resource libraries</a:t>
            </a:r>
            <a:endParaRPr lang="en-US" sz="750" dirty="0"/>
          </a:p>
        </p:txBody>
      </p:sp>
      <p:sp>
        <p:nvSpPr>
          <p:cNvPr id="14" name="Text 11"/>
          <p:cNvSpPr/>
          <p:nvPr/>
        </p:nvSpPr>
        <p:spPr>
          <a:xfrm>
            <a:off x="3371374" y="3920371"/>
            <a:ext cx="100013" cy="125016"/>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Kanit Light" pitchFamily="34" charset="0"/>
                <a:ea typeface="Kanit Light" pitchFamily="34" charset="-122"/>
                <a:cs typeface="Kanit Light" pitchFamily="34" charset="-120"/>
              </a:rPr>
              <a:t>03</a:t>
            </a:r>
            <a:endParaRPr lang="en-US" sz="750" dirty="0"/>
          </a:p>
        </p:txBody>
      </p:sp>
      <p:sp>
        <p:nvSpPr>
          <p:cNvPr id="15" name="Shape 12"/>
          <p:cNvSpPr/>
          <p:nvPr/>
        </p:nvSpPr>
        <p:spPr>
          <a:xfrm>
            <a:off x="3371374" y="4075152"/>
            <a:ext cx="3821787" cy="15240"/>
          </a:xfrm>
          <a:prstGeom prst="rect">
            <a:avLst/>
          </a:prstGeom>
          <a:solidFill>
            <a:srgbClr val="437066"/>
          </a:solidFill>
        </p:spPr>
      </p:sp>
      <p:sp>
        <p:nvSpPr>
          <p:cNvPr id="16" name="Text 13"/>
          <p:cNvSpPr/>
          <p:nvPr/>
        </p:nvSpPr>
        <p:spPr>
          <a:xfrm>
            <a:off x="3371374" y="4155638"/>
            <a:ext cx="1691164" cy="15621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Revision &amp; Approval Workflows</a:t>
            </a:r>
            <a:endParaRPr lang="en-US" sz="950" dirty="0"/>
          </a:p>
        </p:txBody>
      </p:sp>
      <p:sp>
        <p:nvSpPr>
          <p:cNvPr id="17" name="Text 14"/>
          <p:cNvSpPr/>
          <p:nvPr/>
        </p:nvSpPr>
        <p:spPr>
          <a:xfrm>
            <a:off x="3371374" y="4362212"/>
            <a:ext cx="3821787" cy="240506"/>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Version-controlled quotations with configurable approval hierarchies and change tracking</a:t>
            </a:r>
            <a:endParaRPr lang="en-US" sz="750" dirty="0"/>
          </a:p>
        </p:txBody>
      </p:sp>
      <p:sp>
        <p:nvSpPr>
          <p:cNvPr id="18" name="Text 15"/>
          <p:cNvSpPr/>
          <p:nvPr/>
        </p:nvSpPr>
        <p:spPr>
          <a:xfrm>
            <a:off x="3371374" y="4728091"/>
            <a:ext cx="100013" cy="125016"/>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Kanit Light" pitchFamily="34" charset="0"/>
                <a:ea typeface="Kanit Light" pitchFamily="34" charset="-122"/>
                <a:cs typeface="Kanit Light" pitchFamily="34" charset="-120"/>
              </a:rPr>
              <a:t>04</a:t>
            </a:r>
            <a:endParaRPr lang="en-US" sz="750" dirty="0"/>
          </a:p>
        </p:txBody>
      </p:sp>
      <p:sp>
        <p:nvSpPr>
          <p:cNvPr id="19" name="Shape 16"/>
          <p:cNvSpPr/>
          <p:nvPr/>
        </p:nvSpPr>
        <p:spPr>
          <a:xfrm>
            <a:off x="3371374" y="4882872"/>
            <a:ext cx="3821787" cy="15240"/>
          </a:xfrm>
          <a:prstGeom prst="rect">
            <a:avLst/>
          </a:prstGeom>
          <a:solidFill>
            <a:srgbClr val="437066"/>
          </a:solidFill>
        </p:spPr>
      </p:sp>
      <p:sp>
        <p:nvSpPr>
          <p:cNvPr id="20" name="Text 17"/>
          <p:cNvSpPr/>
          <p:nvPr/>
        </p:nvSpPr>
        <p:spPr>
          <a:xfrm>
            <a:off x="3371374" y="4963358"/>
            <a:ext cx="1306354" cy="15621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Quotation Management</a:t>
            </a:r>
            <a:endParaRPr lang="en-US" sz="950" dirty="0"/>
          </a:p>
        </p:txBody>
      </p:sp>
      <p:sp>
        <p:nvSpPr>
          <p:cNvPr id="21" name="Text 18"/>
          <p:cNvSpPr/>
          <p:nvPr/>
        </p:nvSpPr>
        <p:spPr>
          <a:xfrm>
            <a:off x="3371374" y="5169932"/>
            <a:ext cx="3821787" cy="240506"/>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Professional quotation generation with terms, conditions, and technical specifications</a:t>
            </a:r>
            <a:endParaRPr lang="en-US" sz="750" dirty="0"/>
          </a:p>
        </p:txBody>
      </p:sp>
      <p:sp>
        <p:nvSpPr>
          <p:cNvPr id="22" name="Text 19"/>
          <p:cNvSpPr/>
          <p:nvPr/>
        </p:nvSpPr>
        <p:spPr>
          <a:xfrm>
            <a:off x="3371374" y="5535811"/>
            <a:ext cx="100013" cy="125016"/>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Kanit Light" pitchFamily="34" charset="0"/>
                <a:ea typeface="Kanit Light" pitchFamily="34" charset="-122"/>
                <a:cs typeface="Kanit Light" pitchFamily="34" charset="-120"/>
              </a:rPr>
              <a:t>05</a:t>
            </a:r>
            <a:endParaRPr lang="en-US" sz="750" dirty="0"/>
          </a:p>
        </p:txBody>
      </p:sp>
      <p:sp>
        <p:nvSpPr>
          <p:cNvPr id="23" name="Shape 20"/>
          <p:cNvSpPr/>
          <p:nvPr/>
        </p:nvSpPr>
        <p:spPr>
          <a:xfrm>
            <a:off x="3371374" y="5690592"/>
            <a:ext cx="3821787" cy="15240"/>
          </a:xfrm>
          <a:prstGeom prst="rect">
            <a:avLst/>
          </a:prstGeom>
          <a:solidFill>
            <a:srgbClr val="437066"/>
          </a:solidFill>
        </p:spPr>
      </p:sp>
      <p:sp>
        <p:nvSpPr>
          <p:cNvPr id="24" name="Text 21"/>
          <p:cNvSpPr/>
          <p:nvPr/>
        </p:nvSpPr>
        <p:spPr>
          <a:xfrm>
            <a:off x="3371374" y="5771078"/>
            <a:ext cx="1250275" cy="15621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Order Conversion</a:t>
            </a:r>
            <a:endParaRPr lang="en-US" sz="950" dirty="0"/>
          </a:p>
        </p:txBody>
      </p:sp>
      <p:sp>
        <p:nvSpPr>
          <p:cNvPr id="25" name="Text 22"/>
          <p:cNvSpPr/>
          <p:nvPr/>
        </p:nvSpPr>
        <p:spPr>
          <a:xfrm>
            <a:off x="3371374" y="5977652"/>
            <a:ext cx="3821787" cy="240506"/>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Seamless transition from quotation to confirmed order with automatic project initiation</a:t>
            </a:r>
            <a:endParaRPr lang="en-US" sz="750" dirty="0"/>
          </a:p>
        </p:txBody>
      </p:sp>
      <p:sp>
        <p:nvSpPr>
          <p:cNvPr id="26" name="Text 23"/>
          <p:cNvSpPr/>
          <p:nvPr/>
        </p:nvSpPr>
        <p:spPr>
          <a:xfrm>
            <a:off x="3371374" y="6343531"/>
            <a:ext cx="100013" cy="125016"/>
          </a:xfrm>
          <a:prstGeom prst="rect">
            <a:avLst/>
          </a:prstGeom>
          <a:noFill/>
        </p:spPr>
        <p:txBody>
          <a:bodyPr wrap="none" lIns="0" tIns="0" rIns="0" bIns="0" rtlCol="0" anchor="t"/>
          <a:lstStyle/>
          <a:p>
            <a:pPr marL="0" indent="0" algn="l">
              <a:lnSpc>
                <a:spcPts val="900"/>
              </a:lnSpc>
              <a:buNone/>
            </a:pPr>
            <a:r>
              <a:rPr lang="en-US" sz="750" dirty="0">
                <a:solidFill>
                  <a:srgbClr val="2C3249"/>
                </a:solidFill>
                <a:latin typeface="Kanit Light" pitchFamily="34" charset="0"/>
                <a:ea typeface="Kanit Light" pitchFamily="34" charset="-122"/>
                <a:cs typeface="Kanit Light" pitchFamily="34" charset="-120"/>
              </a:rPr>
              <a:t>06</a:t>
            </a:r>
            <a:endParaRPr lang="en-US" sz="750" dirty="0"/>
          </a:p>
        </p:txBody>
      </p:sp>
      <p:sp>
        <p:nvSpPr>
          <p:cNvPr id="27" name="Shape 24"/>
          <p:cNvSpPr/>
          <p:nvPr/>
        </p:nvSpPr>
        <p:spPr>
          <a:xfrm>
            <a:off x="3371374" y="6498312"/>
            <a:ext cx="3821787" cy="15240"/>
          </a:xfrm>
          <a:prstGeom prst="rect">
            <a:avLst/>
          </a:prstGeom>
          <a:solidFill>
            <a:srgbClr val="437066"/>
          </a:solidFill>
        </p:spPr>
      </p:sp>
      <p:sp>
        <p:nvSpPr>
          <p:cNvPr id="28" name="Text 25"/>
          <p:cNvSpPr/>
          <p:nvPr/>
        </p:nvSpPr>
        <p:spPr>
          <a:xfrm>
            <a:off x="3371374" y="6578798"/>
            <a:ext cx="1816179" cy="15621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Milestone-Based Billing Planning</a:t>
            </a:r>
            <a:endParaRPr lang="en-US" sz="950" dirty="0"/>
          </a:p>
        </p:txBody>
      </p:sp>
      <p:sp>
        <p:nvSpPr>
          <p:cNvPr id="29" name="Text 26"/>
          <p:cNvSpPr/>
          <p:nvPr/>
        </p:nvSpPr>
        <p:spPr>
          <a:xfrm>
            <a:off x="3371374" y="6785372"/>
            <a:ext cx="3821787" cy="240506"/>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Define payment schedules linked to project milestones for effective cash flow management</a:t>
            </a:r>
            <a:endParaRPr lang="en-US" sz="750" dirty="0"/>
          </a:p>
        </p:txBody>
      </p:sp>
      <p:sp>
        <p:nvSpPr>
          <p:cNvPr id="30" name="Text 27"/>
          <p:cNvSpPr/>
          <p:nvPr/>
        </p:nvSpPr>
        <p:spPr>
          <a:xfrm>
            <a:off x="7444621" y="2298621"/>
            <a:ext cx="1500307" cy="187523"/>
          </a:xfrm>
          <a:prstGeom prst="rect">
            <a:avLst/>
          </a:prstGeom>
          <a:noFill/>
        </p:spPr>
        <p:txBody>
          <a:bodyPr wrap="none" lIns="0" tIns="0" rIns="0" bIns="0" rtlCol="0" anchor="t"/>
          <a:lstStyle/>
          <a:p>
            <a:pPr marL="0" indent="0" algn="l">
              <a:lnSpc>
                <a:spcPts val="1450"/>
              </a:lnSpc>
              <a:buNone/>
            </a:pPr>
            <a:r>
              <a:rPr lang="en-US" sz="1150" dirty="0">
                <a:solidFill>
                  <a:srgbClr val="272D45"/>
                </a:solidFill>
                <a:latin typeface="Kanit Light" pitchFamily="34" charset="0"/>
                <a:ea typeface="Kanit Light" pitchFamily="34" charset="-122"/>
                <a:cs typeface="Kanit Light" pitchFamily="34" charset="-120"/>
              </a:rPr>
              <a:t>Business Value</a:t>
            </a:r>
            <a:endParaRPr lang="en-US" sz="1150" dirty="0"/>
          </a:p>
        </p:txBody>
      </p:sp>
      <p:sp>
        <p:nvSpPr>
          <p:cNvPr id="31" name="Text 28"/>
          <p:cNvSpPr/>
          <p:nvPr/>
        </p:nvSpPr>
        <p:spPr>
          <a:xfrm>
            <a:off x="7444621" y="2536508"/>
            <a:ext cx="3821787" cy="481013"/>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Organizations report significantly faster bid turnaround times—from weeks to days—while simultaneously improving costing accuracy. By leveraging historical project data and automated calculations, estimators produce more competitive, profitable quotations with greater confidence.</a:t>
            </a:r>
            <a:endParaRPr lang="en-US" sz="750" dirty="0"/>
          </a:p>
        </p:txBody>
      </p:sp>
      <p:sp>
        <p:nvSpPr>
          <p:cNvPr id="32" name="Text 29"/>
          <p:cNvSpPr/>
          <p:nvPr/>
        </p:nvSpPr>
        <p:spPr>
          <a:xfrm>
            <a:off x="7444621" y="3062883"/>
            <a:ext cx="3821787" cy="360759"/>
          </a:xfrm>
          <a:prstGeom prst="rect">
            <a:avLst/>
          </a:prstGeom>
          <a:noFill/>
        </p:spPr>
        <p:txBody>
          <a:bodyPr wrap="square" lIns="0" tIns="0" rIns="0" bIns="0" rtlCol="0" anchor="t"/>
          <a:lstStyle/>
          <a:p>
            <a:pPr marL="0" indent="0" algn="l">
              <a:lnSpc>
                <a:spcPts val="90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structured approach also creates organizational learning, as each bid's assumptions and outcomes are captured for future reference, continuously improving your competitive positioning.</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72283" y="1015008"/>
            <a:ext cx="3324225" cy="415528"/>
          </a:xfrm>
          <a:prstGeom prst="rect">
            <a:avLst/>
          </a:prstGeom>
          <a:noFill/>
        </p:spPr>
        <p:txBody>
          <a:bodyPr wrap="none" lIns="0" tIns="0" rIns="0" bIns="0" rtlCol="0" anchor="t"/>
          <a:lstStyle/>
          <a:p>
            <a:pPr marL="0" indent="0" algn="l">
              <a:lnSpc>
                <a:spcPts val="3250"/>
              </a:lnSpc>
              <a:buNone/>
            </a:pPr>
            <a:r>
              <a:rPr lang="en-US" sz="2600" dirty="0">
                <a:solidFill>
                  <a:srgbClr val="272D45"/>
                </a:solidFill>
                <a:latin typeface="Kanit Light" pitchFamily="34" charset="0"/>
                <a:ea typeface="Kanit Light" pitchFamily="34" charset="-122"/>
                <a:cs typeface="Kanit Light" pitchFamily="34" charset="-120"/>
              </a:rPr>
              <a:t>Project Management</a:t>
            </a:r>
            <a:endParaRPr lang="en-US" sz="2600" dirty="0"/>
          </a:p>
        </p:txBody>
      </p:sp>
      <p:pic>
        <p:nvPicPr>
          <p:cNvPr id="3" name="Image 0" descr="preencoded.png"/>
          <p:cNvPicPr>
            <a:picLocks noChangeAspect="1"/>
          </p:cNvPicPr>
          <p:nvPr/>
        </p:nvPicPr>
        <p:blipFill>
          <a:blip r:embed="rId1"/>
          <a:stretch>
            <a:fillRect/>
          </a:stretch>
        </p:blipFill>
        <p:spPr>
          <a:xfrm>
            <a:off x="11268432" y="1026081"/>
            <a:ext cx="1297186" cy="484465"/>
          </a:xfrm>
          <a:prstGeom prst="rect">
            <a:avLst/>
          </a:prstGeom>
        </p:spPr>
      </p:pic>
      <p:sp>
        <p:nvSpPr>
          <p:cNvPr id="4" name="Text 1"/>
          <p:cNvSpPr/>
          <p:nvPr/>
        </p:nvSpPr>
        <p:spPr>
          <a:xfrm>
            <a:off x="2072283" y="1744266"/>
            <a:ext cx="3464600" cy="332423"/>
          </a:xfrm>
          <a:prstGeom prst="rect">
            <a:avLst/>
          </a:prstGeom>
          <a:noFill/>
        </p:spPr>
        <p:txBody>
          <a:bodyPr wrap="none" lIns="0" tIns="0" rIns="0" bIns="0" rtlCol="0" anchor="t"/>
          <a:lstStyle/>
          <a:p>
            <a:pPr marL="0" indent="0" algn="l">
              <a:lnSpc>
                <a:spcPts val="2600"/>
              </a:lnSpc>
              <a:buNone/>
            </a:pPr>
            <a:r>
              <a:rPr lang="en-US" sz="2050" dirty="0">
                <a:solidFill>
                  <a:srgbClr val="272D45"/>
                </a:solidFill>
                <a:latin typeface="Kanit Light" pitchFamily="34" charset="0"/>
                <a:ea typeface="Kanit Light" pitchFamily="34" charset="-122"/>
                <a:cs typeface="Kanit Light" pitchFamily="34" charset="-120"/>
              </a:rPr>
              <a:t>Complete Project Governance</a:t>
            </a:r>
            <a:endParaRPr lang="en-US" sz="2050" dirty="0"/>
          </a:p>
        </p:txBody>
      </p:sp>
      <p:sp>
        <p:nvSpPr>
          <p:cNvPr id="5" name="Text 2"/>
          <p:cNvSpPr/>
          <p:nvPr/>
        </p:nvSpPr>
        <p:spPr>
          <a:xfrm>
            <a:off x="2072283" y="2210276"/>
            <a:ext cx="10485834" cy="532924"/>
          </a:xfrm>
          <a:prstGeom prst="rect">
            <a:avLst/>
          </a:prstGeom>
          <a:noFill/>
        </p:spPr>
        <p:txBody>
          <a:bodyPr wrap="square" lIns="0" tIns="0" rIns="0" bIns="0" rtlCol="0" anchor="t"/>
          <a:lstStyle/>
          <a:p>
            <a:pPr marL="0" indent="0" algn="l">
              <a:lnSpc>
                <a:spcPts val="1350"/>
              </a:lnSpc>
              <a:buNone/>
            </a:pPr>
            <a:r>
              <a:rPr lang="en-US" sz="10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Project Management module serves as the central nervous system of your EPC operations, providing complete visibility and control over every aspect of project execution. From initial scope definition through final delivery, every activity, resource, and decision is tracked within a comprehensive project framework that ensures nothing falls through the cracks.</a:t>
            </a:r>
            <a:endParaRPr lang="en-US" sz="1000" dirty="0"/>
          </a:p>
        </p:txBody>
      </p:sp>
      <p:pic>
        <p:nvPicPr>
          <p:cNvPr id="6" name="Image 1" descr="preencoded.pn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2283" y="2843332"/>
            <a:ext cx="398859" cy="398859"/>
          </a:xfrm>
          <a:prstGeom prst="rect">
            <a:avLst/>
          </a:prstGeom>
        </p:spPr>
      </p:pic>
      <p:sp>
        <p:nvSpPr>
          <p:cNvPr id="7" name="Text 3"/>
          <p:cNvSpPr/>
          <p:nvPr/>
        </p:nvSpPr>
        <p:spPr>
          <a:xfrm>
            <a:off x="2072283" y="3353514"/>
            <a:ext cx="2149078" cy="207764"/>
          </a:xfrm>
          <a:prstGeom prst="rect">
            <a:avLst/>
          </a:prstGeom>
          <a:noFill/>
        </p:spPr>
        <p:txBody>
          <a:bodyPr wrap="none" lIns="0" tIns="0" rIns="0" bIns="0" rtlCol="0" anchor="t"/>
          <a:lstStyle/>
          <a:p>
            <a:pPr marL="0" indent="0" algn="l">
              <a:lnSpc>
                <a:spcPts val="1600"/>
              </a:lnSpc>
              <a:buNone/>
            </a:pPr>
            <a:r>
              <a:rPr lang="en-US" sz="1300" dirty="0">
                <a:solidFill>
                  <a:srgbClr val="2C3249"/>
                </a:solidFill>
                <a:latin typeface="Kanit Light" pitchFamily="34" charset="0"/>
                <a:ea typeface="Kanit Light" pitchFamily="34" charset="-122"/>
                <a:cs typeface="Kanit Light" pitchFamily="34" charset="-120"/>
              </a:rPr>
              <a:t>BOQ &amp; Scope of Work Control</a:t>
            </a:r>
            <a:endParaRPr lang="en-US" sz="1300" dirty="0"/>
          </a:p>
        </p:txBody>
      </p:sp>
      <p:sp>
        <p:nvSpPr>
          <p:cNvPr id="8" name="Text 4"/>
          <p:cNvSpPr/>
          <p:nvPr/>
        </p:nvSpPr>
        <p:spPr>
          <a:xfrm>
            <a:off x="2072283" y="3614618"/>
            <a:ext cx="5187196" cy="355283"/>
          </a:xfrm>
          <a:prstGeom prst="rect">
            <a:avLst/>
          </a:prstGeom>
          <a:noFill/>
        </p:spPr>
        <p:txBody>
          <a:bodyPr wrap="square" lIns="0" tIns="0" rIns="0" bIns="0" rtlCol="0" anchor="t"/>
          <a:lstStyle/>
          <a:p>
            <a:pPr marL="0" indent="0" algn="l">
              <a:lnSpc>
                <a:spcPts val="1350"/>
              </a:lnSpc>
              <a:buNone/>
            </a:pPr>
            <a:r>
              <a:rPr lang="en-US" sz="10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Master Bill of Quantities with change management and revision tracking ensures scope clarity and prevents creep</a:t>
            </a:r>
            <a:endParaRPr lang="en-US" sz="1000" dirty="0"/>
          </a:p>
        </p:txBody>
      </p:sp>
      <p:pic>
        <p:nvPicPr>
          <p:cNvPr id="9" name="Image 2" descr="preencoded.png"/>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370802" y="2843332"/>
            <a:ext cx="398859" cy="398859"/>
          </a:xfrm>
          <a:prstGeom prst="rect">
            <a:avLst/>
          </a:prstGeom>
        </p:spPr>
      </p:pic>
      <p:sp>
        <p:nvSpPr>
          <p:cNvPr id="10" name="Text 5"/>
          <p:cNvSpPr/>
          <p:nvPr/>
        </p:nvSpPr>
        <p:spPr>
          <a:xfrm>
            <a:off x="7370802" y="3353514"/>
            <a:ext cx="1900118" cy="207764"/>
          </a:xfrm>
          <a:prstGeom prst="rect">
            <a:avLst/>
          </a:prstGeom>
          <a:noFill/>
        </p:spPr>
        <p:txBody>
          <a:bodyPr wrap="none" lIns="0" tIns="0" rIns="0" bIns="0" rtlCol="0" anchor="t"/>
          <a:lstStyle/>
          <a:p>
            <a:pPr marL="0" indent="0" algn="l">
              <a:lnSpc>
                <a:spcPts val="1600"/>
              </a:lnSpc>
              <a:buNone/>
            </a:pPr>
            <a:r>
              <a:rPr lang="en-US" sz="1300" dirty="0">
                <a:solidFill>
                  <a:srgbClr val="2C3249"/>
                </a:solidFill>
                <a:latin typeface="Kanit Light" pitchFamily="34" charset="0"/>
                <a:ea typeface="Kanit Light" pitchFamily="34" charset="-122"/>
                <a:cs typeface="Kanit Light" pitchFamily="34" charset="-120"/>
              </a:rPr>
              <a:t>WBS &amp; Milestone Mapping</a:t>
            </a:r>
            <a:endParaRPr lang="en-US" sz="1300" dirty="0"/>
          </a:p>
        </p:txBody>
      </p:sp>
      <p:sp>
        <p:nvSpPr>
          <p:cNvPr id="11" name="Text 6"/>
          <p:cNvSpPr/>
          <p:nvPr/>
        </p:nvSpPr>
        <p:spPr>
          <a:xfrm>
            <a:off x="7370802" y="3614618"/>
            <a:ext cx="5187315" cy="355283"/>
          </a:xfrm>
          <a:prstGeom prst="rect">
            <a:avLst/>
          </a:prstGeom>
          <a:noFill/>
        </p:spPr>
        <p:txBody>
          <a:bodyPr wrap="square" lIns="0" tIns="0" rIns="0" bIns="0" rtlCol="0" anchor="t"/>
          <a:lstStyle/>
          <a:p>
            <a:pPr marL="0" indent="0" algn="l">
              <a:lnSpc>
                <a:spcPts val="1350"/>
              </a:lnSpc>
              <a:buNone/>
            </a:pPr>
            <a:r>
              <a:rPr lang="en-US" sz="10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Work Breakdown Structure defines clear deliverables and milestones for structured execution planning</a:t>
            </a:r>
            <a:endParaRPr lang="en-US" sz="1000" dirty="0"/>
          </a:p>
        </p:txBody>
      </p:sp>
      <p:pic>
        <p:nvPicPr>
          <p:cNvPr id="12" name="Image 3" descr="preencoded.png"/>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2072283" y="4148018"/>
            <a:ext cx="398859" cy="398859"/>
          </a:xfrm>
          <a:prstGeom prst="rect">
            <a:avLst/>
          </a:prstGeom>
        </p:spPr>
      </p:pic>
      <p:sp>
        <p:nvSpPr>
          <p:cNvPr id="13" name="Text 7"/>
          <p:cNvSpPr/>
          <p:nvPr/>
        </p:nvSpPr>
        <p:spPr>
          <a:xfrm>
            <a:off x="2072283" y="4658201"/>
            <a:ext cx="1662113" cy="207764"/>
          </a:xfrm>
          <a:prstGeom prst="rect">
            <a:avLst/>
          </a:prstGeom>
          <a:noFill/>
        </p:spPr>
        <p:txBody>
          <a:bodyPr wrap="none" lIns="0" tIns="0" rIns="0" bIns="0" rtlCol="0" anchor="t"/>
          <a:lstStyle/>
          <a:p>
            <a:pPr marL="0" indent="0" algn="l">
              <a:lnSpc>
                <a:spcPts val="1600"/>
              </a:lnSpc>
              <a:buNone/>
            </a:pPr>
            <a:r>
              <a:rPr lang="en-US" sz="1300" dirty="0">
                <a:solidFill>
                  <a:srgbClr val="2C3249"/>
                </a:solidFill>
                <a:latin typeface="Kanit Light" pitchFamily="34" charset="0"/>
                <a:ea typeface="Kanit Light" pitchFamily="34" charset="-122"/>
                <a:cs typeface="Kanit Light" pitchFamily="34" charset="-120"/>
              </a:rPr>
              <a:t>Schedule Tracking</a:t>
            </a:r>
            <a:endParaRPr lang="en-US" sz="1300" dirty="0"/>
          </a:p>
        </p:txBody>
      </p:sp>
      <p:sp>
        <p:nvSpPr>
          <p:cNvPr id="14" name="Text 8"/>
          <p:cNvSpPr/>
          <p:nvPr/>
        </p:nvSpPr>
        <p:spPr>
          <a:xfrm>
            <a:off x="2072283" y="4919305"/>
            <a:ext cx="5187196" cy="355283"/>
          </a:xfrm>
          <a:prstGeom prst="rect">
            <a:avLst/>
          </a:prstGeom>
          <a:noFill/>
        </p:spPr>
        <p:txBody>
          <a:bodyPr wrap="square" lIns="0" tIns="0" rIns="0" bIns="0" rtlCol="0" anchor="t"/>
          <a:lstStyle/>
          <a:p>
            <a:pPr marL="0" indent="0" algn="l">
              <a:lnSpc>
                <a:spcPts val="1350"/>
              </a:lnSpc>
              <a:buNone/>
            </a:pPr>
            <a:r>
              <a:rPr lang="en-US" sz="10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Integrated timeline management with dependency mapping, critical path analysis, and delay alerts</a:t>
            </a:r>
            <a:endParaRPr lang="en-US" sz="1000" dirty="0"/>
          </a:p>
        </p:txBody>
      </p:sp>
      <p:pic>
        <p:nvPicPr>
          <p:cNvPr id="15" name="Image 4" descr="preencoded.png"/>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7370802" y="4148018"/>
            <a:ext cx="398859" cy="398859"/>
          </a:xfrm>
          <a:prstGeom prst="rect">
            <a:avLst/>
          </a:prstGeom>
        </p:spPr>
      </p:pic>
      <p:sp>
        <p:nvSpPr>
          <p:cNvPr id="16" name="Text 9"/>
          <p:cNvSpPr/>
          <p:nvPr/>
        </p:nvSpPr>
        <p:spPr>
          <a:xfrm>
            <a:off x="7370802" y="4658201"/>
            <a:ext cx="1662113" cy="207764"/>
          </a:xfrm>
          <a:prstGeom prst="rect">
            <a:avLst/>
          </a:prstGeom>
          <a:noFill/>
        </p:spPr>
        <p:txBody>
          <a:bodyPr wrap="none" lIns="0" tIns="0" rIns="0" bIns="0" rtlCol="0" anchor="t"/>
          <a:lstStyle/>
          <a:p>
            <a:pPr marL="0" indent="0" algn="l">
              <a:lnSpc>
                <a:spcPts val="1600"/>
              </a:lnSpc>
              <a:buNone/>
            </a:pPr>
            <a:r>
              <a:rPr lang="en-US" sz="1300" dirty="0">
                <a:solidFill>
                  <a:srgbClr val="2C3249"/>
                </a:solidFill>
                <a:latin typeface="Kanit Light" pitchFamily="34" charset="0"/>
                <a:ea typeface="Kanit Light" pitchFamily="34" charset="-122"/>
                <a:cs typeface="Kanit Light" pitchFamily="34" charset="-120"/>
              </a:rPr>
              <a:t>Material Planning</a:t>
            </a:r>
            <a:endParaRPr lang="en-US" sz="1300" dirty="0"/>
          </a:p>
        </p:txBody>
      </p:sp>
      <p:sp>
        <p:nvSpPr>
          <p:cNvPr id="17" name="Text 10"/>
          <p:cNvSpPr/>
          <p:nvPr/>
        </p:nvSpPr>
        <p:spPr>
          <a:xfrm>
            <a:off x="7370802" y="4919305"/>
            <a:ext cx="5187315" cy="355283"/>
          </a:xfrm>
          <a:prstGeom prst="rect">
            <a:avLst/>
          </a:prstGeom>
          <a:noFill/>
        </p:spPr>
        <p:txBody>
          <a:bodyPr wrap="square" lIns="0" tIns="0" rIns="0" bIns="0" rtlCol="0" anchor="t"/>
          <a:lstStyle/>
          <a:p>
            <a:pPr marL="0" indent="0" algn="l">
              <a:lnSpc>
                <a:spcPts val="1350"/>
              </a:lnSpc>
              <a:buNone/>
            </a:pPr>
            <a:r>
              <a:rPr lang="en-US" sz="10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Automated material requirement planning based on BOQ ensures timely procurement and availability</a:t>
            </a:r>
            <a:endParaRPr lang="en-US" sz="1000" dirty="0"/>
          </a:p>
        </p:txBody>
      </p:sp>
      <p:pic>
        <p:nvPicPr>
          <p:cNvPr id="18" name="Image 5" descr="preencoded.png"/>
          <p:cNvPicPr>
            <a:picLocks noChangeAspect="1"/>
          </p:cNvPicPr>
          <p:nvPr/>
        </p:nvPicPr>
        <p:blipFill>
          <a:blip r:embed="rId2">
            <a:extLst>
              <a:ext uri="{96DAC541-7B7A-43D3-8B79-37D633B846F1}">
                <asvg:svgBlip xmlns:asvg="http://schemas.microsoft.com/office/drawing/2016/SVG/main" r:embed="rId7"/>
              </a:ext>
            </a:extLst>
          </a:blip>
          <a:stretch>
            <a:fillRect/>
          </a:stretch>
        </p:blipFill>
        <p:spPr>
          <a:xfrm>
            <a:off x="2072283" y="5452705"/>
            <a:ext cx="398859" cy="398859"/>
          </a:xfrm>
          <a:prstGeom prst="rect">
            <a:avLst/>
          </a:prstGeom>
        </p:spPr>
      </p:pic>
      <p:sp>
        <p:nvSpPr>
          <p:cNvPr id="19" name="Text 11"/>
          <p:cNvSpPr/>
          <p:nvPr/>
        </p:nvSpPr>
        <p:spPr>
          <a:xfrm>
            <a:off x="2072283" y="5962888"/>
            <a:ext cx="1884521" cy="207764"/>
          </a:xfrm>
          <a:prstGeom prst="rect">
            <a:avLst/>
          </a:prstGeom>
          <a:noFill/>
        </p:spPr>
        <p:txBody>
          <a:bodyPr wrap="none" lIns="0" tIns="0" rIns="0" bIns="0" rtlCol="0" anchor="t"/>
          <a:lstStyle/>
          <a:p>
            <a:pPr marL="0" indent="0" algn="l">
              <a:lnSpc>
                <a:spcPts val="1600"/>
              </a:lnSpc>
              <a:buNone/>
            </a:pPr>
            <a:r>
              <a:rPr lang="en-US" sz="1300" dirty="0">
                <a:solidFill>
                  <a:srgbClr val="2C3249"/>
                </a:solidFill>
                <a:latin typeface="Kanit Light" pitchFamily="34" charset="0"/>
                <a:ea typeface="Kanit Light" pitchFamily="34" charset="-122"/>
                <a:cs typeface="Kanit Light" pitchFamily="34" charset="-120"/>
              </a:rPr>
              <a:t>MOM &amp; Document Control</a:t>
            </a:r>
            <a:endParaRPr lang="en-US" sz="1300" dirty="0"/>
          </a:p>
        </p:txBody>
      </p:sp>
      <p:sp>
        <p:nvSpPr>
          <p:cNvPr id="20" name="Text 12"/>
          <p:cNvSpPr/>
          <p:nvPr/>
        </p:nvSpPr>
        <p:spPr>
          <a:xfrm>
            <a:off x="2072283" y="6223992"/>
            <a:ext cx="5187196" cy="355283"/>
          </a:xfrm>
          <a:prstGeom prst="rect">
            <a:avLst/>
          </a:prstGeom>
          <a:noFill/>
        </p:spPr>
        <p:txBody>
          <a:bodyPr wrap="square" lIns="0" tIns="0" rIns="0" bIns="0" rtlCol="0" anchor="t"/>
          <a:lstStyle/>
          <a:p>
            <a:pPr marL="0" indent="0" algn="l">
              <a:lnSpc>
                <a:spcPts val="1350"/>
              </a:lnSpc>
              <a:buNone/>
            </a:pPr>
            <a:r>
              <a:rPr lang="en-US" sz="10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Centralized repository for Minutes of Meeting, approvals, and project correspondence with full audit trail</a:t>
            </a:r>
            <a:endParaRPr lang="en-US" sz="1000" dirty="0"/>
          </a:p>
        </p:txBody>
      </p:sp>
      <p:pic>
        <p:nvPicPr>
          <p:cNvPr id="21" name="Image 6" descr="preencoded.png"/>
          <p:cNvPicPr>
            <a:picLocks noChangeAspect="1"/>
          </p:cNvPicPr>
          <p:nvPr/>
        </p:nvPicPr>
        <p:blipFill>
          <a:blip r:embed="rId2">
            <a:extLst>
              <a:ext uri="{96DAC541-7B7A-43D3-8B79-37D633B846F1}">
                <asvg:svgBlip xmlns:asvg="http://schemas.microsoft.com/office/drawing/2016/SVG/main" r:embed="rId8"/>
              </a:ext>
            </a:extLst>
          </a:blip>
          <a:stretch>
            <a:fillRect/>
          </a:stretch>
        </p:blipFill>
        <p:spPr>
          <a:xfrm>
            <a:off x="7370802" y="5452705"/>
            <a:ext cx="398859" cy="398859"/>
          </a:xfrm>
          <a:prstGeom prst="rect">
            <a:avLst/>
          </a:prstGeom>
        </p:spPr>
      </p:pic>
      <p:sp>
        <p:nvSpPr>
          <p:cNvPr id="22" name="Text 13"/>
          <p:cNvSpPr/>
          <p:nvPr/>
        </p:nvSpPr>
        <p:spPr>
          <a:xfrm>
            <a:off x="7370802" y="5962888"/>
            <a:ext cx="1662113" cy="207764"/>
          </a:xfrm>
          <a:prstGeom prst="rect">
            <a:avLst/>
          </a:prstGeom>
          <a:noFill/>
        </p:spPr>
        <p:txBody>
          <a:bodyPr wrap="none" lIns="0" tIns="0" rIns="0" bIns="0" rtlCol="0" anchor="t"/>
          <a:lstStyle/>
          <a:p>
            <a:pPr marL="0" indent="0" algn="l">
              <a:lnSpc>
                <a:spcPts val="1600"/>
              </a:lnSpc>
              <a:buNone/>
            </a:pPr>
            <a:r>
              <a:rPr lang="en-US" sz="1300" dirty="0">
                <a:solidFill>
                  <a:srgbClr val="2C3249"/>
                </a:solidFill>
                <a:latin typeface="Kanit Light" pitchFamily="34" charset="0"/>
                <a:ea typeface="Kanit Light" pitchFamily="34" charset="-122"/>
                <a:cs typeface="Kanit Light" pitchFamily="34" charset="-120"/>
              </a:rPr>
              <a:t>Drawing Traceability</a:t>
            </a:r>
            <a:endParaRPr lang="en-US" sz="1300" dirty="0"/>
          </a:p>
        </p:txBody>
      </p:sp>
      <p:sp>
        <p:nvSpPr>
          <p:cNvPr id="23" name="Text 14"/>
          <p:cNvSpPr/>
          <p:nvPr/>
        </p:nvSpPr>
        <p:spPr>
          <a:xfrm>
            <a:off x="7370802" y="6223992"/>
            <a:ext cx="5187315" cy="355283"/>
          </a:xfrm>
          <a:prstGeom prst="rect">
            <a:avLst/>
          </a:prstGeom>
          <a:noFill/>
        </p:spPr>
        <p:txBody>
          <a:bodyPr wrap="square" lIns="0" tIns="0" rIns="0" bIns="0" rtlCol="0" anchor="t"/>
          <a:lstStyle/>
          <a:p>
            <a:pPr marL="0" indent="0" algn="l">
              <a:lnSpc>
                <a:spcPts val="1350"/>
              </a:lnSpc>
              <a:buNone/>
            </a:pPr>
            <a:r>
              <a:rPr lang="en-US" sz="100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Version-controlled engineering drawings linked to BOQ items and procurement specifications</a:t>
            </a:r>
            <a:endParaRPr lang="en-US" sz="1000" dirty="0"/>
          </a:p>
        </p:txBody>
      </p:sp>
      <p:sp>
        <p:nvSpPr>
          <p:cNvPr id="24" name="Shape 15"/>
          <p:cNvSpPr/>
          <p:nvPr/>
        </p:nvSpPr>
        <p:spPr>
          <a:xfrm>
            <a:off x="2072283" y="6679406"/>
            <a:ext cx="10485834" cy="624126"/>
          </a:xfrm>
          <a:prstGeom prst="roundRect">
            <a:avLst>
              <a:gd name="adj" fmla="val 8948"/>
            </a:avLst>
          </a:prstGeom>
          <a:solidFill>
            <a:srgbClr val="CFE2DE"/>
          </a:solidFill>
        </p:spPr>
      </p:sp>
      <p:pic>
        <p:nvPicPr>
          <p:cNvPr id="25" name="Image 7" descr="preencoded.png"/>
          <p:cNvPicPr>
            <a:picLocks noChangeAspect="1"/>
          </p:cNvPicPr>
          <p:nvPr/>
        </p:nvPicPr>
        <p:blipFill>
          <a:blip r:embed="rId9"/>
          <a:stretch>
            <a:fillRect/>
          </a:stretch>
        </p:blipFill>
        <p:spPr>
          <a:xfrm>
            <a:off x="2205157" y="6845498"/>
            <a:ext cx="166211" cy="132874"/>
          </a:xfrm>
          <a:prstGeom prst="rect">
            <a:avLst/>
          </a:prstGeom>
        </p:spPr>
      </p:pic>
      <p:sp>
        <p:nvSpPr>
          <p:cNvPr id="26" name="Text 16"/>
          <p:cNvSpPr/>
          <p:nvPr/>
        </p:nvSpPr>
        <p:spPr>
          <a:xfrm>
            <a:off x="2504242" y="6801683"/>
            <a:ext cx="9921002" cy="355283"/>
          </a:xfrm>
          <a:prstGeom prst="rect">
            <a:avLst/>
          </a:prstGeom>
          <a:noFill/>
        </p:spPr>
        <p:txBody>
          <a:bodyPr wrap="square" lIns="0" tIns="0" rIns="0" bIns="0" rtlCol="0" anchor="t"/>
          <a:lstStyle/>
          <a:p>
            <a:pPr marL="0" indent="0" algn="l">
              <a:lnSpc>
                <a:spcPts val="1350"/>
              </a:lnSpc>
              <a:buNone/>
            </a:pPr>
            <a:r>
              <a:rPr lang="en-US" sz="1000" b="1"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1000" dirty="0">
                <a:solidFill>
                  <a:srgbClr val="000000"/>
                </a:solidFill>
                <a:latin typeface="Martel Sans" panose="00000800000000000000" pitchFamily="34" charset="0"/>
                <a:ea typeface="Martel Sans" panose="00000800000000000000" pitchFamily="34" charset="-122"/>
                <a:cs typeface="Martel Sans" panose="00000800000000000000" pitchFamily="34" charset="-120"/>
              </a:rPr>
              <a:t> End-to-end visibility and accountability across all project stakeholders, transforming project management from reactive coordination to proactive orchestration.</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337917" y="1183362"/>
            <a:ext cx="4683800" cy="315158"/>
          </a:xfrm>
          <a:prstGeom prst="rect">
            <a:avLst/>
          </a:prstGeom>
          <a:noFill/>
        </p:spPr>
        <p:txBody>
          <a:bodyPr wrap="none" lIns="0" tIns="0" rIns="0" bIns="0" rtlCol="0" anchor="t"/>
          <a:lstStyle/>
          <a:p>
            <a:pPr marL="0" indent="0" algn="l">
              <a:lnSpc>
                <a:spcPts val="2450"/>
              </a:lnSpc>
              <a:buNone/>
            </a:pPr>
            <a:r>
              <a:rPr lang="en-US" sz="1950" dirty="0">
                <a:solidFill>
                  <a:srgbClr val="272D45"/>
                </a:solidFill>
                <a:latin typeface="Kanit Light" pitchFamily="34" charset="0"/>
                <a:ea typeface="Kanit Light" pitchFamily="34" charset="-122"/>
                <a:cs typeface="Kanit Light" pitchFamily="34" charset="-120"/>
              </a:rPr>
              <a:t>Procurement &amp; Supply Chain Management</a:t>
            </a:r>
            <a:endParaRPr lang="en-US" sz="1950" dirty="0"/>
          </a:p>
        </p:txBody>
      </p:sp>
      <p:pic>
        <p:nvPicPr>
          <p:cNvPr id="3" name="Image 0" descr="preencoded.png"/>
          <p:cNvPicPr>
            <a:picLocks noChangeAspect="1"/>
          </p:cNvPicPr>
          <p:nvPr/>
        </p:nvPicPr>
        <p:blipFill>
          <a:blip r:embed="rId1"/>
          <a:stretch>
            <a:fillRect/>
          </a:stretch>
        </p:blipFill>
        <p:spPr>
          <a:xfrm>
            <a:off x="10315813" y="1189792"/>
            <a:ext cx="984052" cy="367427"/>
          </a:xfrm>
          <a:prstGeom prst="rect">
            <a:avLst/>
          </a:prstGeom>
        </p:spPr>
      </p:pic>
      <p:sp>
        <p:nvSpPr>
          <p:cNvPr id="4" name="Text 1"/>
          <p:cNvSpPr/>
          <p:nvPr/>
        </p:nvSpPr>
        <p:spPr>
          <a:xfrm>
            <a:off x="3337917" y="1691640"/>
            <a:ext cx="2376607" cy="252055"/>
          </a:xfrm>
          <a:prstGeom prst="rect">
            <a:avLst/>
          </a:prstGeom>
          <a:noFill/>
        </p:spPr>
        <p:txBody>
          <a:bodyPr wrap="none" lIns="0" tIns="0" rIns="0" bIns="0" rtlCol="0" anchor="t"/>
          <a:lstStyle/>
          <a:p>
            <a:pPr marL="0" indent="0" algn="l">
              <a:lnSpc>
                <a:spcPts val="1950"/>
              </a:lnSpc>
              <a:buNone/>
            </a:pPr>
            <a:r>
              <a:rPr lang="en-US" sz="1550" dirty="0">
                <a:solidFill>
                  <a:srgbClr val="272D45"/>
                </a:solidFill>
                <a:latin typeface="Kanit Light" pitchFamily="34" charset="0"/>
                <a:ea typeface="Kanit Light" pitchFamily="34" charset="-122"/>
                <a:cs typeface="Kanit Light" pitchFamily="34" charset="-120"/>
              </a:rPr>
              <a:t>Vendor &amp; Purchase Control</a:t>
            </a:r>
            <a:endParaRPr lang="en-US" sz="1550" dirty="0"/>
          </a:p>
        </p:txBody>
      </p:sp>
      <p:sp>
        <p:nvSpPr>
          <p:cNvPr id="5" name="Text 2"/>
          <p:cNvSpPr/>
          <p:nvPr/>
        </p:nvSpPr>
        <p:spPr>
          <a:xfrm>
            <a:off x="3337917" y="2020491"/>
            <a:ext cx="7954447" cy="364688"/>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Procurement delays are the leading cause of schedule slippage in EPC projects. The Procurement &amp; SCM module addresses this challenge head-on by providing complete visibility into vendor performance, delivery timelines, and material availability. Every purchase order is tracked from requisition through delivery, with automated alerts for delays and deviations.</a:t>
            </a:r>
            <a:endParaRPr lang="en-US" sz="750" dirty="0"/>
          </a:p>
        </p:txBody>
      </p:sp>
      <p:sp>
        <p:nvSpPr>
          <p:cNvPr id="6" name="Shape 3"/>
          <p:cNvSpPr/>
          <p:nvPr/>
        </p:nvSpPr>
        <p:spPr>
          <a:xfrm>
            <a:off x="3337917" y="2500432"/>
            <a:ext cx="4264223" cy="684014"/>
          </a:xfrm>
          <a:prstGeom prst="roundRect">
            <a:avLst>
              <a:gd name="adj" fmla="val 6194"/>
            </a:avLst>
          </a:prstGeom>
          <a:solidFill>
            <a:srgbClr val="FFFFFF"/>
          </a:solidFill>
          <a:ln w="15240">
            <a:solidFill>
              <a:srgbClr val="C5D2CF"/>
            </a:solidFill>
            <a:prstDash val="solid"/>
          </a:ln>
        </p:spPr>
      </p:sp>
      <p:sp>
        <p:nvSpPr>
          <p:cNvPr id="7" name="Shape 4"/>
          <p:cNvSpPr/>
          <p:nvPr/>
        </p:nvSpPr>
        <p:spPr>
          <a:xfrm>
            <a:off x="3353157" y="2515672"/>
            <a:ext cx="403384" cy="653534"/>
          </a:xfrm>
          <a:prstGeom prst="roundRect">
            <a:avLst>
              <a:gd name="adj" fmla="val 5969"/>
            </a:avLst>
          </a:prstGeom>
          <a:solidFill>
            <a:srgbClr val="DFECE9"/>
          </a:solidFill>
        </p:spPr>
      </p:sp>
      <p:sp>
        <p:nvSpPr>
          <p:cNvPr id="8" name="Text 5"/>
          <p:cNvSpPr/>
          <p:nvPr/>
        </p:nvSpPr>
        <p:spPr>
          <a:xfrm>
            <a:off x="3475434" y="2747843"/>
            <a:ext cx="151209" cy="189071"/>
          </a:xfrm>
          <a:prstGeom prst="rect">
            <a:avLst/>
          </a:prstGeom>
          <a:noFill/>
        </p:spPr>
        <p:txBody>
          <a:bodyPr wrap="none" lIns="0" tIns="0" rIns="0" bIns="0" rtlCol="0" anchor="t"/>
          <a:lstStyle/>
          <a:p>
            <a:pPr marL="0" indent="0" algn="l">
              <a:lnSpc>
                <a:spcPts val="1150"/>
              </a:lnSpc>
              <a:buNone/>
            </a:pPr>
            <a:r>
              <a:rPr lang="en-US" sz="1150" dirty="0">
                <a:solidFill>
                  <a:srgbClr val="2C3249"/>
                </a:solidFill>
                <a:latin typeface="Kanit Light" pitchFamily="34" charset="0"/>
                <a:ea typeface="Kanit Light" pitchFamily="34" charset="-122"/>
                <a:cs typeface="Kanit Light" pitchFamily="34" charset="-120"/>
              </a:rPr>
              <a:t>1</a:t>
            </a:r>
            <a:endParaRPr lang="en-US" sz="1150" dirty="0"/>
          </a:p>
        </p:txBody>
      </p:sp>
      <p:sp>
        <p:nvSpPr>
          <p:cNvPr id="9" name="Text 6"/>
          <p:cNvSpPr/>
          <p:nvPr/>
        </p:nvSpPr>
        <p:spPr>
          <a:xfrm>
            <a:off x="3807738" y="2616518"/>
            <a:ext cx="1758910" cy="15752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Vendor Enquiries &amp; Comparison</a:t>
            </a:r>
            <a:endParaRPr lang="en-US" sz="950" dirty="0"/>
          </a:p>
        </p:txBody>
      </p:sp>
      <p:sp>
        <p:nvSpPr>
          <p:cNvPr id="10" name="Text 7"/>
          <p:cNvSpPr/>
          <p:nvPr/>
        </p:nvSpPr>
        <p:spPr>
          <a:xfrm>
            <a:off x="3807738" y="2825234"/>
            <a:ext cx="3678317" cy="243126"/>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Multi-vendor RFQ management with technical and commercial comparison matrices</a:t>
            </a:r>
            <a:endParaRPr lang="en-US" sz="750" dirty="0"/>
          </a:p>
        </p:txBody>
      </p:sp>
      <p:sp>
        <p:nvSpPr>
          <p:cNvPr id="11" name="Shape 8"/>
          <p:cNvSpPr/>
          <p:nvPr/>
        </p:nvSpPr>
        <p:spPr>
          <a:xfrm>
            <a:off x="3337917" y="3235643"/>
            <a:ext cx="4264223" cy="684014"/>
          </a:xfrm>
          <a:prstGeom prst="roundRect">
            <a:avLst>
              <a:gd name="adj" fmla="val 6194"/>
            </a:avLst>
          </a:prstGeom>
          <a:solidFill>
            <a:srgbClr val="FFFFFF"/>
          </a:solidFill>
          <a:ln w="15240">
            <a:solidFill>
              <a:srgbClr val="C5D2CF"/>
            </a:solidFill>
            <a:prstDash val="solid"/>
          </a:ln>
        </p:spPr>
      </p:sp>
      <p:sp>
        <p:nvSpPr>
          <p:cNvPr id="12" name="Shape 9"/>
          <p:cNvSpPr/>
          <p:nvPr/>
        </p:nvSpPr>
        <p:spPr>
          <a:xfrm>
            <a:off x="3353157" y="3250883"/>
            <a:ext cx="403384" cy="653534"/>
          </a:xfrm>
          <a:prstGeom prst="roundRect">
            <a:avLst>
              <a:gd name="adj" fmla="val 5969"/>
            </a:avLst>
          </a:prstGeom>
          <a:solidFill>
            <a:srgbClr val="DFECE9"/>
          </a:solidFill>
        </p:spPr>
      </p:sp>
      <p:sp>
        <p:nvSpPr>
          <p:cNvPr id="13" name="Text 10"/>
          <p:cNvSpPr/>
          <p:nvPr/>
        </p:nvSpPr>
        <p:spPr>
          <a:xfrm>
            <a:off x="3475434" y="3483054"/>
            <a:ext cx="151209" cy="189071"/>
          </a:xfrm>
          <a:prstGeom prst="rect">
            <a:avLst/>
          </a:prstGeom>
          <a:noFill/>
        </p:spPr>
        <p:txBody>
          <a:bodyPr wrap="none" lIns="0" tIns="0" rIns="0" bIns="0" rtlCol="0" anchor="t"/>
          <a:lstStyle/>
          <a:p>
            <a:pPr marL="0" indent="0" algn="l">
              <a:lnSpc>
                <a:spcPts val="1150"/>
              </a:lnSpc>
              <a:buNone/>
            </a:pPr>
            <a:r>
              <a:rPr lang="en-US" sz="1150" dirty="0">
                <a:solidFill>
                  <a:srgbClr val="2C3249"/>
                </a:solidFill>
                <a:latin typeface="Kanit Light" pitchFamily="34" charset="0"/>
                <a:ea typeface="Kanit Light" pitchFamily="34" charset="-122"/>
                <a:cs typeface="Kanit Light" pitchFamily="34" charset="-120"/>
              </a:rPr>
              <a:t>2</a:t>
            </a:r>
            <a:endParaRPr lang="en-US" sz="1150" dirty="0"/>
          </a:p>
        </p:txBody>
      </p:sp>
      <p:sp>
        <p:nvSpPr>
          <p:cNvPr id="14" name="Text 11"/>
          <p:cNvSpPr/>
          <p:nvPr/>
        </p:nvSpPr>
        <p:spPr>
          <a:xfrm>
            <a:off x="3807738" y="3351728"/>
            <a:ext cx="1330404" cy="15752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PO with Technical Specs</a:t>
            </a:r>
            <a:endParaRPr lang="en-US" sz="950" dirty="0"/>
          </a:p>
        </p:txBody>
      </p:sp>
      <p:sp>
        <p:nvSpPr>
          <p:cNvPr id="15" name="Text 12"/>
          <p:cNvSpPr/>
          <p:nvPr/>
        </p:nvSpPr>
        <p:spPr>
          <a:xfrm>
            <a:off x="3807738" y="3560445"/>
            <a:ext cx="3678317" cy="243126"/>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Purchase orders automatically populated with engineering specifications and quality requirements</a:t>
            </a:r>
            <a:endParaRPr lang="en-US" sz="750" dirty="0"/>
          </a:p>
        </p:txBody>
      </p:sp>
      <p:sp>
        <p:nvSpPr>
          <p:cNvPr id="16" name="Shape 13"/>
          <p:cNvSpPr/>
          <p:nvPr/>
        </p:nvSpPr>
        <p:spPr>
          <a:xfrm>
            <a:off x="3337917" y="3970853"/>
            <a:ext cx="4264223" cy="684014"/>
          </a:xfrm>
          <a:prstGeom prst="roundRect">
            <a:avLst>
              <a:gd name="adj" fmla="val 6194"/>
            </a:avLst>
          </a:prstGeom>
          <a:solidFill>
            <a:srgbClr val="FFFFFF"/>
          </a:solidFill>
          <a:ln w="15240">
            <a:solidFill>
              <a:srgbClr val="C5D2CF"/>
            </a:solidFill>
            <a:prstDash val="solid"/>
          </a:ln>
        </p:spPr>
      </p:sp>
      <p:sp>
        <p:nvSpPr>
          <p:cNvPr id="17" name="Shape 14"/>
          <p:cNvSpPr/>
          <p:nvPr/>
        </p:nvSpPr>
        <p:spPr>
          <a:xfrm>
            <a:off x="3353157" y="3986093"/>
            <a:ext cx="403384" cy="653534"/>
          </a:xfrm>
          <a:prstGeom prst="roundRect">
            <a:avLst>
              <a:gd name="adj" fmla="val 5969"/>
            </a:avLst>
          </a:prstGeom>
          <a:solidFill>
            <a:srgbClr val="DFECE9"/>
          </a:solidFill>
        </p:spPr>
      </p:sp>
      <p:sp>
        <p:nvSpPr>
          <p:cNvPr id="18" name="Text 15"/>
          <p:cNvSpPr/>
          <p:nvPr/>
        </p:nvSpPr>
        <p:spPr>
          <a:xfrm>
            <a:off x="3475434" y="4218265"/>
            <a:ext cx="151209" cy="189071"/>
          </a:xfrm>
          <a:prstGeom prst="rect">
            <a:avLst/>
          </a:prstGeom>
          <a:noFill/>
        </p:spPr>
        <p:txBody>
          <a:bodyPr wrap="none" lIns="0" tIns="0" rIns="0" bIns="0" rtlCol="0" anchor="t"/>
          <a:lstStyle/>
          <a:p>
            <a:pPr marL="0" indent="0" algn="l">
              <a:lnSpc>
                <a:spcPts val="1150"/>
              </a:lnSpc>
              <a:buNone/>
            </a:pPr>
            <a:r>
              <a:rPr lang="en-US" sz="1150" dirty="0">
                <a:solidFill>
                  <a:srgbClr val="2C3249"/>
                </a:solidFill>
                <a:latin typeface="Kanit Light" pitchFamily="34" charset="0"/>
                <a:ea typeface="Kanit Light" pitchFamily="34" charset="-122"/>
                <a:cs typeface="Kanit Light" pitchFamily="34" charset="-120"/>
              </a:rPr>
              <a:t>3</a:t>
            </a:r>
            <a:endParaRPr lang="en-US" sz="1150" dirty="0"/>
          </a:p>
        </p:txBody>
      </p:sp>
      <p:sp>
        <p:nvSpPr>
          <p:cNvPr id="19" name="Text 16"/>
          <p:cNvSpPr/>
          <p:nvPr/>
        </p:nvSpPr>
        <p:spPr>
          <a:xfrm>
            <a:off x="3807738" y="4086939"/>
            <a:ext cx="1260872" cy="15752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Lead-Time Monitoring</a:t>
            </a:r>
            <a:endParaRPr lang="en-US" sz="950" dirty="0"/>
          </a:p>
        </p:txBody>
      </p:sp>
      <p:sp>
        <p:nvSpPr>
          <p:cNvPr id="20" name="Text 17"/>
          <p:cNvSpPr/>
          <p:nvPr/>
        </p:nvSpPr>
        <p:spPr>
          <a:xfrm>
            <a:off x="3807738" y="4295656"/>
            <a:ext cx="3678317" cy="243126"/>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Real-time tracking of vendor commitments against actual delivery performance</a:t>
            </a:r>
            <a:endParaRPr lang="en-US" sz="750" dirty="0"/>
          </a:p>
        </p:txBody>
      </p:sp>
      <p:sp>
        <p:nvSpPr>
          <p:cNvPr id="21" name="Shape 18"/>
          <p:cNvSpPr/>
          <p:nvPr/>
        </p:nvSpPr>
        <p:spPr>
          <a:xfrm>
            <a:off x="3337917" y="4706064"/>
            <a:ext cx="4264223" cy="684014"/>
          </a:xfrm>
          <a:prstGeom prst="roundRect">
            <a:avLst>
              <a:gd name="adj" fmla="val 6194"/>
            </a:avLst>
          </a:prstGeom>
          <a:solidFill>
            <a:srgbClr val="FFFFFF"/>
          </a:solidFill>
          <a:ln w="15240">
            <a:solidFill>
              <a:srgbClr val="C5D2CF"/>
            </a:solidFill>
            <a:prstDash val="solid"/>
          </a:ln>
        </p:spPr>
      </p:sp>
      <p:sp>
        <p:nvSpPr>
          <p:cNvPr id="22" name="Shape 19"/>
          <p:cNvSpPr/>
          <p:nvPr/>
        </p:nvSpPr>
        <p:spPr>
          <a:xfrm>
            <a:off x="3353157" y="4721304"/>
            <a:ext cx="403384" cy="653534"/>
          </a:xfrm>
          <a:prstGeom prst="roundRect">
            <a:avLst>
              <a:gd name="adj" fmla="val 5969"/>
            </a:avLst>
          </a:prstGeom>
          <a:solidFill>
            <a:srgbClr val="DFECE9"/>
          </a:solidFill>
        </p:spPr>
      </p:sp>
      <p:sp>
        <p:nvSpPr>
          <p:cNvPr id="23" name="Text 20"/>
          <p:cNvSpPr/>
          <p:nvPr/>
        </p:nvSpPr>
        <p:spPr>
          <a:xfrm>
            <a:off x="3475434" y="4953476"/>
            <a:ext cx="151209" cy="189071"/>
          </a:xfrm>
          <a:prstGeom prst="rect">
            <a:avLst/>
          </a:prstGeom>
          <a:noFill/>
        </p:spPr>
        <p:txBody>
          <a:bodyPr wrap="none" lIns="0" tIns="0" rIns="0" bIns="0" rtlCol="0" anchor="t"/>
          <a:lstStyle/>
          <a:p>
            <a:pPr marL="0" indent="0" algn="l">
              <a:lnSpc>
                <a:spcPts val="1150"/>
              </a:lnSpc>
              <a:buNone/>
            </a:pPr>
            <a:r>
              <a:rPr lang="en-US" sz="1150" dirty="0">
                <a:solidFill>
                  <a:srgbClr val="2C3249"/>
                </a:solidFill>
                <a:latin typeface="Kanit Light" pitchFamily="34" charset="0"/>
                <a:ea typeface="Kanit Light" pitchFamily="34" charset="-122"/>
                <a:cs typeface="Kanit Light" pitchFamily="34" charset="-120"/>
              </a:rPr>
              <a:t>4</a:t>
            </a:r>
            <a:endParaRPr lang="en-US" sz="1150" dirty="0"/>
          </a:p>
        </p:txBody>
      </p:sp>
      <p:sp>
        <p:nvSpPr>
          <p:cNvPr id="24" name="Text 21"/>
          <p:cNvSpPr/>
          <p:nvPr/>
        </p:nvSpPr>
        <p:spPr>
          <a:xfrm>
            <a:off x="3807738" y="4822150"/>
            <a:ext cx="1260872" cy="15752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Delivery Tracking</a:t>
            </a:r>
            <a:endParaRPr lang="en-US" sz="950" dirty="0"/>
          </a:p>
        </p:txBody>
      </p:sp>
      <p:sp>
        <p:nvSpPr>
          <p:cNvPr id="25" name="Text 22"/>
          <p:cNvSpPr/>
          <p:nvPr/>
        </p:nvSpPr>
        <p:spPr>
          <a:xfrm>
            <a:off x="3807738" y="5030867"/>
            <a:ext cx="3678317" cy="243126"/>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Complete visibility into material in-transit, expected arrivals, and delivery exceptions</a:t>
            </a:r>
            <a:endParaRPr lang="en-US" sz="750" dirty="0"/>
          </a:p>
        </p:txBody>
      </p:sp>
      <p:sp>
        <p:nvSpPr>
          <p:cNvPr id="26" name="Shape 23"/>
          <p:cNvSpPr/>
          <p:nvPr/>
        </p:nvSpPr>
        <p:spPr>
          <a:xfrm>
            <a:off x="3337917" y="5441275"/>
            <a:ext cx="4264223" cy="684014"/>
          </a:xfrm>
          <a:prstGeom prst="roundRect">
            <a:avLst>
              <a:gd name="adj" fmla="val 6194"/>
            </a:avLst>
          </a:prstGeom>
          <a:solidFill>
            <a:srgbClr val="FFFFFF"/>
          </a:solidFill>
          <a:ln w="15240">
            <a:solidFill>
              <a:srgbClr val="C5D2CF"/>
            </a:solidFill>
            <a:prstDash val="solid"/>
          </a:ln>
        </p:spPr>
      </p:sp>
      <p:sp>
        <p:nvSpPr>
          <p:cNvPr id="27" name="Shape 24"/>
          <p:cNvSpPr/>
          <p:nvPr/>
        </p:nvSpPr>
        <p:spPr>
          <a:xfrm>
            <a:off x="3353157" y="5456515"/>
            <a:ext cx="403384" cy="653534"/>
          </a:xfrm>
          <a:prstGeom prst="roundRect">
            <a:avLst>
              <a:gd name="adj" fmla="val 5969"/>
            </a:avLst>
          </a:prstGeom>
          <a:solidFill>
            <a:srgbClr val="DFECE9"/>
          </a:solidFill>
        </p:spPr>
      </p:sp>
      <p:sp>
        <p:nvSpPr>
          <p:cNvPr id="28" name="Text 25"/>
          <p:cNvSpPr/>
          <p:nvPr/>
        </p:nvSpPr>
        <p:spPr>
          <a:xfrm>
            <a:off x="3475434" y="5688687"/>
            <a:ext cx="151209" cy="189071"/>
          </a:xfrm>
          <a:prstGeom prst="rect">
            <a:avLst/>
          </a:prstGeom>
          <a:noFill/>
        </p:spPr>
        <p:txBody>
          <a:bodyPr wrap="none" lIns="0" tIns="0" rIns="0" bIns="0" rtlCol="0" anchor="t"/>
          <a:lstStyle/>
          <a:p>
            <a:pPr marL="0" indent="0" algn="l">
              <a:lnSpc>
                <a:spcPts val="1150"/>
              </a:lnSpc>
              <a:buNone/>
            </a:pPr>
            <a:r>
              <a:rPr lang="en-US" sz="1150" dirty="0">
                <a:solidFill>
                  <a:srgbClr val="2C3249"/>
                </a:solidFill>
                <a:latin typeface="Kanit Light" pitchFamily="34" charset="0"/>
                <a:ea typeface="Kanit Light" pitchFamily="34" charset="-122"/>
                <a:cs typeface="Kanit Light" pitchFamily="34" charset="-120"/>
              </a:rPr>
              <a:t>5</a:t>
            </a:r>
            <a:endParaRPr lang="en-US" sz="1150" dirty="0"/>
          </a:p>
        </p:txBody>
      </p:sp>
      <p:sp>
        <p:nvSpPr>
          <p:cNvPr id="29" name="Text 26"/>
          <p:cNvSpPr/>
          <p:nvPr/>
        </p:nvSpPr>
        <p:spPr>
          <a:xfrm>
            <a:off x="3807738" y="5557361"/>
            <a:ext cx="1260872" cy="15752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Subcontractor Billing</a:t>
            </a:r>
            <a:endParaRPr lang="en-US" sz="950" dirty="0"/>
          </a:p>
        </p:txBody>
      </p:sp>
      <p:sp>
        <p:nvSpPr>
          <p:cNvPr id="30" name="Text 27"/>
          <p:cNvSpPr/>
          <p:nvPr/>
        </p:nvSpPr>
        <p:spPr>
          <a:xfrm>
            <a:off x="3807738" y="5766078"/>
            <a:ext cx="3678317" cy="243126"/>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Work order-based billing for subcontractors with progress measurement and payment tracking</a:t>
            </a:r>
            <a:endParaRPr lang="en-US" sz="750" dirty="0"/>
          </a:p>
        </p:txBody>
      </p:sp>
      <p:sp>
        <p:nvSpPr>
          <p:cNvPr id="31" name="Shape 28"/>
          <p:cNvSpPr/>
          <p:nvPr/>
        </p:nvSpPr>
        <p:spPr>
          <a:xfrm>
            <a:off x="3337917" y="6176486"/>
            <a:ext cx="4264223" cy="684014"/>
          </a:xfrm>
          <a:prstGeom prst="roundRect">
            <a:avLst>
              <a:gd name="adj" fmla="val 6194"/>
            </a:avLst>
          </a:prstGeom>
          <a:solidFill>
            <a:srgbClr val="FFFFFF"/>
          </a:solidFill>
          <a:ln w="15240">
            <a:solidFill>
              <a:srgbClr val="C5D2CF"/>
            </a:solidFill>
            <a:prstDash val="solid"/>
          </a:ln>
        </p:spPr>
      </p:sp>
      <p:sp>
        <p:nvSpPr>
          <p:cNvPr id="32" name="Shape 29"/>
          <p:cNvSpPr/>
          <p:nvPr/>
        </p:nvSpPr>
        <p:spPr>
          <a:xfrm>
            <a:off x="3353157" y="6191726"/>
            <a:ext cx="403384" cy="653534"/>
          </a:xfrm>
          <a:prstGeom prst="roundRect">
            <a:avLst>
              <a:gd name="adj" fmla="val 5969"/>
            </a:avLst>
          </a:prstGeom>
          <a:solidFill>
            <a:srgbClr val="DFECE9"/>
          </a:solidFill>
        </p:spPr>
      </p:sp>
      <p:sp>
        <p:nvSpPr>
          <p:cNvPr id="33" name="Text 30"/>
          <p:cNvSpPr/>
          <p:nvPr/>
        </p:nvSpPr>
        <p:spPr>
          <a:xfrm>
            <a:off x="3475434" y="6423898"/>
            <a:ext cx="151209" cy="189071"/>
          </a:xfrm>
          <a:prstGeom prst="rect">
            <a:avLst/>
          </a:prstGeom>
          <a:noFill/>
        </p:spPr>
        <p:txBody>
          <a:bodyPr wrap="none" lIns="0" tIns="0" rIns="0" bIns="0" rtlCol="0" anchor="t"/>
          <a:lstStyle/>
          <a:p>
            <a:pPr marL="0" indent="0" algn="l">
              <a:lnSpc>
                <a:spcPts val="1150"/>
              </a:lnSpc>
              <a:buNone/>
            </a:pPr>
            <a:r>
              <a:rPr lang="en-US" sz="1150" dirty="0">
                <a:solidFill>
                  <a:srgbClr val="2C3249"/>
                </a:solidFill>
                <a:latin typeface="Kanit Light" pitchFamily="34" charset="0"/>
                <a:ea typeface="Kanit Light" pitchFamily="34" charset="-122"/>
                <a:cs typeface="Kanit Light" pitchFamily="34" charset="-120"/>
              </a:rPr>
              <a:t>6</a:t>
            </a:r>
            <a:endParaRPr lang="en-US" sz="1150" dirty="0"/>
          </a:p>
        </p:txBody>
      </p:sp>
      <p:sp>
        <p:nvSpPr>
          <p:cNvPr id="34" name="Text 31"/>
          <p:cNvSpPr/>
          <p:nvPr/>
        </p:nvSpPr>
        <p:spPr>
          <a:xfrm>
            <a:off x="3807738" y="6292572"/>
            <a:ext cx="1624251" cy="157520"/>
          </a:xfrm>
          <a:prstGeom prst="rect">
            <a:avLst/>
          </a:prstGeom>
          <a:noFill/>
        </p:spPr>
        <p:txBody>
          <a:bodyPr wrap="none" lIns="0" tIns="0" rIns="0" bIns="0" rtlCol="0" anchor="t"/>
          <a:lstStyle/>
          <a:p>
            <a:pPr marL="0" indent="0" algn="l">
              <a:lnSpc>
                <a:spcPts val="1200"/>
              </a:lnSpc>
              <a:buNone/>
            </a:pPr>
            <a:r>
              <a:rPr lang="en-US" sz="950" dirty="0">
                <a:solidFill>
                  <a:srgbClr val="2C3249"/>
                </a:solidFill>
                <a:latin typeface="Kanit Light" pitchFamily="34" charset="0"/>
                <a:ea typeface="Kanit Light" pitchFamily="34" charset="-122"/>
                <a:cs typeface="Kanit Light" pitchFamily="34" charset="-120"/>
              </a:rPr>
              <a:t>Vendor Performance Tracking</a:t>
            </a:r>
            <a:endParaRPr lang="en-US" sz="950" dirty="0"/>
          </a:p>
        </p:txBody>
      </p:sp>
      <p:sp>
        <p:nvSpPr>
          <p:cNvPr id="35" name="Text 32"/>
          <p:cNvSpPr/>
          <p:nvPr/>
        </p:nvSpPr>
        <p:spPr>
          <a:xfrm>
            <a:off x="3807738" y="6501289"/>
            <a:ext cx="3678317" cy="243126"/>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Automated scorecarding based on quality, delivery, pricing, and responsiveness metrics</a:t>
            </a:r>
            <a:endParaRPr lang="en-US" sz="750" dirty="0"/>
          </a:p>
        </p:txBody>
      </p:sp>
      <p:sp>
        <p:nvSpPr>
          <p:cNvPr id="36" name="Text 33"/>
          <p:cNvSpPr/>
          <p:nvPr/>
        </p:nvSpPr>
        <p:spPr>
          <a:xfrm>
            <a:off x="7855744" y="2494002"/>
            <a:ext cx="1907500" cy="189071"/>
          </a:xfrm>
          <a:prstGeom prst="rect">
            <a:avLst/>
          </a:prstGeom>
          <a:noFill/>
        </p:spPr>
        <p:txBody>
          <a:bodyPr wrap="none" lIns="0" tIns="0" rIns="0" bIns="0" rtlCol="0" anchor="t"/>
          <a:lstStyle/>
          <a:p>
            <a:pPr marL="0" indent="0" algn="l">
              <a:lnSpc>
                <a:spcPts val="1450"/>
              </a:lnSpc>
              <a:buNone/>
            </a:pPr>
            <a:r>
              <a:rPr lang="en-US" sz="1150" dirty="0">
                <a:solidFill>
                  <a:srgbClr val="272D45"/>
                </a:solidFill>
                <a:latin typeface="Kanit Light" pitchFamily="34" charset="0"/>
                <a:ea typeface="Kanit Light" pitchFamily="34" charset="-122"/>
                <a:cs typeface="Kanit Light" pitchFamily="34" charset="-120"/>
              </a:rPr>
              <a:t>Procurement Transformation</a:t>
            </a:r>
            <a:endParaRPr lang="en-US" sz="1150" dirty="0"/>
          </a:p>
        </p:txBody>
      </p:sp>
      <p:sp>
        <p:nvSpPr>
          <p:cNvPr id="37" name="Text 34"/>
          <p:cNvSpPr/>
          <p:nvPr/>
        </p:nvSpPr>
        <p:spPr>
          <a:xfrm>
            <a:off x="7855744" y="2734270"/>
            <a:ext cx="3444121" cy="486251"/>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The system's vendor performance analytics enable data-driven supplier selection, moving beyond relationship-based decisions to objective performance metrics. Historical delivery performance, quality records, and pricing trends inform every procurement decision.</a:t>
            </a:r>
            <a:endParaRPr lang="en-US" sz="750" dirty="0"/>
          </a:p>
        </p:txBody>
      </p:sp>
      <p:sp>
        <p:nvSpPr>
          <p:cNvPr id="38" name="Text 35"/>
          <p:cNvSpPr/>
          <p:nvPr/>
        </p:nvSpPr>
        <p:spPr>
          <a:xfrm>
            <a:off x="7855744" y="3266599"/>
            <a:ext cx="3444121" cy="486251"/>
          </a:xfrm>
          <a:prstGeom prst="rect">
            <a:avLst/>
          </a:prstGeom>
          <a:noFill/>
        </p:spPr>
        <p:txBody>
          <a:bodyPr wrap="square" lIns="0" tIns="0" rIns="0" bIns="0" rtlCol="0" anchor="t"/>
          <a:lstStyle/>
          <a:p>
            <a:pPr marL="0" indent="0" algn="l">
              <a:lnSpc>
                <a:spcPts val="950"/>
              </a:lnSpc>
              <a:buNone/>
            </a:pP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Automated lead-time monitoring provides early warning of potential delays, allowing procurement teams to take corrective action before schedule impacts occur. This proactive approach reduces expediting costs and improves on-time delivery rates significantly.</a:t>
            </a:r>
            <a:endParaRPr lang="en-US" sz="750" dirty="0"/>
          </a:p>
        </p:txBody>
      </p:sp>
      <p:sp>
        <p:nvSpPr>
          <p:cNvPr id="39" name="Text 36"/>
          <p:cNvSpPr/>
          <p:nvPr/>
        </p:nvSpPr>
        <p:spPr>
          <a:xfrm>
            <a:off x="3337917" y="6975753"/>
            <a:ext cx="7954447" cy="121563"/>
          </a:xfrm>
          <a:prstGeom prst="rect">
            <a:avLst/>
          </a:prstGeom>
          <a:noFill/>
        </p:spPr>
        <p:txBody>
          <a:bodyPr wrap="none" lIns="0" tIns="0" rIns="0" bIns="0" rtlCol="0" anchor="t"/>
          <a:lstStyle/>
          <a:p>
            <a:pPr marL="0" indent="0" algn="l">
              <a:lnSpc>
                <a:spcPts val="950"/>
              </a:lnSpc>
              <a:buNone/>
            </a:pPr>
            <a:r>
              <a:rPr lang="en-US" sz="750" b="1"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Value Delivered:</a:t>
            </a:r>
            <a:r>
              <a:rPr lang="en-US" sz="750" dirty="0">
                <a:solidFill>
                  <a:srgbClr val="2C3249"/>
                </a:solidFill>
                <a:latin typeface="Martel Sans" panose="00000800000000000000" pitchFamily="34" charset="0"/>
                <a:ea typeface="Martel Sans" panose="00000800000000000000" pitchFamily="34" charset="-122"/>
                <a:cs typeface="Martel Sans" panose="00000800000000000000" pitchFamily="34" charset="-120"/>
              </a:rPr>
              <a:t> Reduced procurement cycle times, improved delivery predictability, and enhanced transparency across the entire supply chain.</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29190</Words>
  <Application>WPS Writer</Application>
  <PresentationFormat>On-screen Show (16:9)</PresentationFormat>
  <Paragraphs>729</Paragraphs>
  <Slides>20</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SimSun</vt:lpstr>
      <vt:lpstr>Wingdings</vt:lpstr>
      <vt:lpstr>Kanit Light</vt:lpstr>
      <vt:lpstr>Kanit Light</vt:lpstr>
      <vt:lpstr>Kanit Light</vt:lpstr>
      <vt:lpstr>Martel Sans</vt:lpstr>
      <vt:lpstr>Martel Sans</vt:lpstr>
      <vt:lpstr>Martel Sans</vt:lpstr>
      <vt:lpstr>Calibri</vt:lpstr>
      <vt:lpstr>Helvetica Neue</vt:lpstr>
      <vt:lpstr>Microsoft YaHei</vt:lpstr>
      <vt:lpstr>汉仪旗黑</vt:lpstr>
      <vt:lpstr>Arial Unicode MS</vt:lpstr>
      <vt:lpstr>汉仪书宋二KW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gagangraj</cp:lastModifiedBy>
  <cp:revision>3</cp:revision>
  <dcterms:created xsi:type="dcterms:W3CDTF">2026-02-20T09:02:37Z</dcterms:created>
  <dcterms:modified xsi:type="dcterms:W3CDTF">2026-02-20T09:02:37Z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41956BEBC0C6B03F2D23986925E416DB_43</vt:lpwstr>
  </property>
  <property fmtid="{D5CDD505-2E9C-101B-9397-08002B2CF9AE}" pid="3" name="KSOProductBuildVer">
    <vt:lpwstr>1033-6.11.0.8608</vt:lpwstr>
  </property>
</Properties>
</file>